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Ubuntu"/>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31720C-9CCF-4F73-9AF2-7F99A6C7BEAE}">
  <a:tblStyle styleId="{E331720C-9CCF-4F73-9AF2-7F99A6C7BEAE}"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A27A3C2-91B3-43CC-88A6-69E7F6BB289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Ubuntu-italic.fntdata"/><Relationship Id="rId20" Type="http://schemas.openxmlformats.org/officeDocument/2006/relationships/slide" Target="slides/slide15.xml"/><Relationship Id="rId41" Type="http://schemas.openxmlformats.org/officeDocument/2006/relationships/font" Target="fonts/Ubuntu-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Ubuntu-bold.fntdata"/><Relationship Id="rId16" Type="http://schemas.openxmlformats.org/officeDocument/2006/relationships/slide" Target="slides/slide11.xml"/><Relationship Id="rId38" Type="http://schemas.openxmlformats.org/officeDocument/2006/relationships/font" Target="fonts/Ubuntu-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
        <p:nvSpPr>
          <p:cNvPr id="25" name="Google Shape;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47f51ae87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47f51ae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To do the speed estimation in different scenarios we collect 3 different sequences. Th first one is the CVC in the afternoon late, the second one the CVC road in the morning and we extracted a video from internet of a </a:t>
            </a:r>
            <a:r>
              <a:rPr lang="ca"/>
              <a:t>highway</a:t>
            </a:r>
            <a:r>
              <a:rPr lang="ca"/>
              <a:t> of EEUU. We used Yolo to do the tracking because it shows to be faster in the inference part, and we tried to some examples in streaming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47f51ae87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47f51ae8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From all the sequences, we have camera with some perspective distorsion. We assumed that all the cameras are calibrated to make the things easier. From the perspective parallel lines are no longer parallel in the camera world, so we extract the Homography to </a:t>
            </a:r>
            <a:r>
              <a:rPr lang="ca"/>
              <a:t>recover</a:t>
            </a:r>
            <a:r>
              <a:rPr lang="ca"/>
              <a:t> the parallelism.</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As we want to simulate a traffic camera, which is static, we defined a trigger zone, which is the range of acting of </a:t>
            </a:r>
            <a:r>
              <a:rPr lang="ca"/>
              <a:t>the camera. From this trigger zone we collect all the information inside (total objects, time, etc etc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47f51ae87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47f51ae8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We send the information to a log file to recreate, or search what happened later. In the trigger zone we also try to detect dangerous situations, which can be small distance in high velocity, high velocity with the presence of people or bikes, or the high velocity itself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47f51ae87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47f51ae8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The problem with the </a:t>
            </a:r>
            <a:r>
              <a:rPr lang="ca"/>
              <a:t>different</a:t>
            </a:r>
            <a:r>
              <a:rPr lang="ca"/>
              <a:t> perspectives is that in some situations the </a:t>
            </a:r>
            <a:r>
              <a:rPr lang="ca"/>
              <a:t>algorithm</a:t>
            </a:r>
            <a:r>
              <a:rPr lang="ca"/>
              <a:t> do weird things. In this case the speed of the white car cannot be 30 km/h more thant the car which is in front. Other things we detect is that in the CVC sec it detects extra cars we dont know why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47f51ae87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47f51ae8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Finally from the logs we can collect and recreate the moments when there where something dangerous, and you have some results of out approach in different scenarios and moments.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4d4f428d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4d4f428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4d4f428de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4d4f428d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4d4f428de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4d4f428d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4d4f428de_2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4d4f428d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4d4f428de_2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4d4f428de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2c445092b4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 name="Google Shape;37;g2c445092b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4d4f428de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4d4f428d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4d4f428de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c4d4f428d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c4d4f428d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c4d4f428d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51188349f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c51188349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51188349f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c51188349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4d4f428d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c4d4f428d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c51188349f_1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c51188349f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c51188349f_6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c51188349f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c51188349f_6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c51188349f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51188349f_6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c51188349f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2c445092b4c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2c445092b4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51188349f_6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51188349f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c51188349f_6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c51188349f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51188349f_1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c51188349f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445092b4c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c445092b4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445092b4c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445092b4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445092b4c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445092b4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c445092b4c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c445092b4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445092b4c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445092b4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445092b4c_0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445092b4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1583342"/>
            <a:ext cx="7772400" cy="1159856"/>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0" name="Google Shape;10;p2"/>
          <p:cNvSpPr txBox="1"/>
          <p:nvPr>
            <p:ph idx="1" type="subTitle"/>
          </p:nvPr>
        </p:nvSpPr>
        <p:spPr>
          <a:xfrm>
            <a:off x="685800" y="2840054"/>
            <a:ext cx="7772400" cy="784738"/>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3" name="Google Shape;13;p3"/>
          <p:cNvSpPr txBox="1"/>
          <p:nvPr>
            <p:ph idx="1" type="body"/>
          </p:nvPr>
        </p:nvSpPr>
        <p:spPr>
          <a:xfrm>
            <a:off x="457200" y="1200150"/>
            <a:ext cx="8229600"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4"/>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6" name="Google Shape;16;p4"/>
          <p:cNvSpPr txBox="1"/>
          <p:nvPr>
            <p:ph idx="1" type="body"/>
          </p:nvPr>
        </p:nvSpPr>
        <p:spPr>
          <a:xfrm>
            <a:off x="457200" y="1200150"/>
            <a:ext cx="3994526"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7" name="Google Shape;17;p4"/>
          <p:cNvSpPr txBox="1"/>
          <p:nvPr>
            <p:ph idx="2" type="body"/>
          </p:nvPr>
        </p:nvSpPr>
        <p:spPr>
          <a:xfrm>
            <a:off x="4692274" y="1200150"/>
            <a:ext cx="3994526" cy="3725681"/>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5"/>
          <p:cNvSpPr txBox="1"/>
          <p:nvPr>
            <p:ph type="title"/>
          </p:nvPr>
        </p:nvSpPr>
        <p:spPr>
          <a:xfrm>
            <a:off x="457200" y="205978"/>
            <a:ext cx="8229600" cy="85725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 name="Shape 20"/>
        <p:cNvGrpSpPr/>
        <p:nvPr/>
      </p:nvGrpSpPr>
      <p:grpSpPr>
        <a:xfrm>
          <a:off x="0" y="0"/>
          <a:ext cx="0" cy="0"/>
          <a:chOff x="0" y="0"/>
          <a:chExt cx="0" cy="0"/>
        </a:xfrm>
      </p:grpSpPr>
      <p:sp>
        <p:nvSpPr>
          <p:cNvPr id="21" name="Google Shape;21;p6"/>
          <p:cNvSpPr txBox="1"/>
          <p:nvPr>
            <p:ph idx="1" type="body"/>
          </p:nvPr>
        </p:nvSpPr>
        <p:spPr>
          <a:xfrm>
            <a:off x="457200" y="4406309"/>
            <a:ext cx="8229600" cy="51952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681"/>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3.jpg"/><Relationship Id="rId4" Type="http://schemas.openxmlformats.org/officeDocument/2006/relationships/image" Target="../media/image38.png"/><Relationship Id="rId5" Type="http://schemas.openxmlformats.org/officeDocument/2006/relationships/image" Target="../media/image29.png"/><Relationship Id="rId6"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0.gif"/><Relationship Id="rId4" Type="http://schemas.openxmlformats.org/officeDocument/2006/relationships/image" Target="../media/image30.png"/><Relationship Id="rId11" Type="http://schemas.openxmlformats.org/officeDocument/2006/relationships/hyperlink" Target="http://drive.google.com/file/d/1eyAOIVbyAGE0mbcGXluQKUOXVwO08Lr9/view" TargetMode="External"/><Relationship Id="rId10" Type="http://schemas.openxmlformats.org/officeDocument/2006/relationships/image" Target="../media/image34.jpg"/><Relationship Id="rId12" Type="http://schemas.openxmlformats.org/officeDocument/2006/relationships/image" Target="../media/image41.jpg"/><Relationship Id="rId9" Type="http://schemas.openxmlformats.org/officeDocument/2006/relationships/hyperlink" Target="http://drive.google.com/file/d/1WjMgQ2RkO1kpE_QBUUuWZWl_yQzjLsYY/view" TargetMode="External"/><Relationship Id="rId5" Type="http://schemas.openxmlformats.org/officeDocument/2006/relationships/hyperlink" Target="http://drive.google.com/file/d/1hIxbGrW2I5cPcmZjF18Hz0APx7OIEAH7/view" TargetMode="External"/><Relationship Id="rId6" Type="http://schemas.openxmlformats.org/officeDocument/2006/relationships/image" Target="../media/image37.jpg"/><Relationship Id="rId7" Type="http://schemas.openxmlformats.org/officeDocument/2006/relationships/hyperlink" Target="http://drive.google.com/file/d/1lX3huSNy-ADcpPnfyQsYMdNEc_4YOTIk/view" TargetMode="External"/><Relationship Id="rId8"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9.gif"/><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9.gif"/><Relationship Id="rId4" Type="http://schemas.openxmlformats.org/officeDocument/2006/relationships/image" Target="../media/image60.png"/><Relationship Id="rId5" Type="http://schemas.openxmlformats.org/officeDocument/2006/relationships/image" Target="../media/image4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7.gif"/><Relationship Id="rId4" Type="http://schemas.openxmlformats.org/officeDocument/2006/relationships/image" Target="../media/image4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50.png"/><Relationship Id="rId5" Type="http://schemas.openxmlformats.org/officeDocument/2006/relationships/image" Target="../media/image46.png"/><Relationship Id="rId6"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44.png"/><Relationship Id="rId7" Type="http://schemas.openxmlformats.org/officeDocument/2006/relationships/image" Target="../media/image53.png"/><Relationship Id="rId8" Type="http://schemas.openxmlformats.org/officeDocument/2006/relationships/hyperlink" Target="https://arxiv.org/abs/1903.0925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68.png"/><Relationship Id="rId6"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56.png"/><Relationship Id="rId7" Type="http://schemas.openxmlformats.org/officeDocument/2006/relationships/image" Target="../media/image58.png"/><Relationship Id="rId8"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9.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4.png"/><Relationship Id="rId4" Type="http://schemas.openxmlformats.org/officeDocument/2006/relationships/image" Target="../media/image70.png"/><Relationship Id="rId5"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7.png"/><Relationship Id="rId10" Type="http://schemas.openxmlformats.org/officeDocument/2006/relationships/image" Target="../media/image4.png"/><Relationship Id="rId9"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74.png"/><Relationship Id="rId4" Type="http://schemas.openxmlformats.org/officeDocument/2006/relationships/image" Target="../media/image64.png"/><Relationship Id="rId5"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73.png"/><Relationship Id="rId4" Type="http://schemas.openxmlformats.org/officeDocument/2006/relationships/image" Target="../media/image71.png"/><Relationship Id="rId5"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1.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gif"/><Relationship Id="rId4" Type="http://schemas.openxmlformats.org/officeDocument/2006/relationships/image" Target="../media/image27.gif"/><Relationship Id="rId5" Type="http://schemas.openxmlformats.org/officeDocument/2006/relationships/image" Target="../media/image33.gif"/><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6.gif"/><Relationship Id="rId5" Type="http://schemas.openxmlformats.org/officeDocument/2006/relationships/image" Target="../media/image20.png"/><Relationship Id="rId6" Type="http://schemas.openxmlformats.org/officeDocument/2006/relationships/image" Target="../media/image11.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1.png"/><Relationship Id="rId7" Type="http://schemas.openxmlformats.org/officeDocument/2006/relationships/image" Target="../media/image23.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pic>
        <p:nvPicPr>
          <p:cNvPr id="27" name="Google Shape;27;p8"/>
          <p:cNvPicPr preferRelativeResize="0"/>
          <p:nvPr/>
        </p:nvPicPr>
        <p:blipFill>
          <a:blip r:embed="rId3">
            <a:alphaModFix/>
          </a:blip>
          <a:stretch>
            <a:fillRect/>
          </a:stretch>
        </p:blipFill>
        <p:spPr>
          <a:xfrm>
            <a:off x="704644" y="0"/>
            <a:ext cx="7734711" cy="5143500"/>
          </a:xfrm>
          <a:prstGeom prst="rect">
            <a:avLst/>
          </a:prstGeom>
          <a:noFill/>
          <a:ln>
            <a:noFill/>
          </a:ln>
        </p:spPr>
      </p:pic>
      <p:sp>
        <p:nvSpPr>
          <p:cNvPr id="28" name="Google Shape;28;p8"/>
          <p:cNvSpPr txBox="1"/>
          <p:nvPr/>
        </p:nvSpPr>
        <p:spPr>
          <a:xfrm>
            <a:off x="1343325" y="3293125"/>
            <a:ext cx="2499300" cy="395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ca">
                <a:solidFill>
                  <a:srgbClr val="57A7B5"/>
                </a:solidFill>
              </a:rPr>
              <a:t>Week 4: Final Report </a:t>
            </a:r>
            <a:endParaRPr b="1">
              <a:solidFill>
                <a:srgbClr val="57A7B5"/>
              </a:solidFill>
            </a:endParaRPr>
          </a:p>
        </p:txBody>
      </p:sp>
      <p:sp>
        <p:nvSpPr>
          <p:cNvPr id="29" name="Google Shape;29;p8"/>
          <p:cNvSpPr txBox="1"/>
          <p:nvPr/>
        </p:nvSpPr>
        <p:spPr>
          <a:xfrm>
            <a:off x="1777650" y="1984850"/>
            <a:ext cx="2164500" cy="1322400"/>
          </a:xfrm>
          <a:prstGeom prst="rect">
            <a:avLst/>
          </a:prstGeom>
          <a:solidFill>
            <a:srgbClr val="FFFF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ca" sz="2400">
                <a:solidFill>
                  <a:srgbClr val="999999"/>
                </a:solidFill>
              </a:rPr>
              <a:t>Project </a:t>
            </a:r>
            <a:endParaRPr sz="2400">
              <a:solidFill>
                <a:srgbClr val="999999"/>
              </a:solidFill>
            </a:endParaRPr>
          </a:p>
          <a:p>
            <a:pPr indent="0" lvl="0" marL="0" rtl="0" algn="r">
              <a:spcBef>
                <a:spcPts val="0"/>
              </a:spcBef>
              <a:spcAft>
                <a:spcPts val="0"/>
              </a:spcAft>
              <a:buNone/>
            </a:pPr>
            <a:r>
              <a:rPr lang="ca" sz="2400">
                <a:solidFill>
                  <a:srgbClr val="999999"/>
                </a:solidFill>
              </a:rPr>
              <a:t>Module 6</a:t>
            </a:r>
            <a:endParaRPr sz="2400">
              <a:solidFill>
                <a:srgbClr val="999999"/>
              </a:solidFill>
            </a:endParaRPr>
          </a:p>
          <a:p>
            <a:pPr indent="0" lvl="0" marL="0" rtl="0" algn="r">
              <a:spcBef>
                <a:spcPts val="0"/>
              </a:spcBef>
              <a:spcAft>
                <a:spcPts val="0"/>
              </a:spcAft>
              <a:buNone/>
            </a:pPr>
            <a:r>
              <a:rPr lang="ca" sz="2400">
                <a:solidFill>
                  <a:srgbClr val="999999"/>
                </a:solidFill>
              </a:rPr>
              <a:t>Coordination</a:t>
            </a:r>
            <a:endParaRPr sz="2400">
              <a:solidFill>
                <a:srgbClr val="999999"/>
              </a:solidFill>
            </a:endParaRPr>
          </a:p>
        </p:txBody>
      </p:sp>
      <p:sp>
        <p:nvSpPr>
          <p:cNvPr id="30" name="Google Shape;30;p8"/>
          <p:cNvSpPr txBox="1"/>
          <p:nvPr/>
        </p:nvSpPr>
        <p:spPr>
          <a:xfrm>
            <a:off x="4344450" y="2805350"/>
            <a:ext cx="3781200" cy="434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BFBFBF"/>
              </a:buClr>
              <a:buFont typeface="Arial"/>
              <a:buNone/>
            </a:pPr>
            <a:r>
              <a:t/>
            </a:r>
            <a:endParaRPr b="0" i="0" sz="2000" u="none">
              <a:solidFill>
                <a:srgbClr val="6FBEAE"/>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BFBFBF"/>
              </a:buClr>
              <a:buFont typeface="Arial"/>
              <a:buNone/>
            </a:pPr>
            <a:r>
              <a:rPr b="0" i="0" lang="ca" sz="2000" u="none">
                <a:solidFill>
                  <a:srgbClr val="6FBEAE"/>
                </a:solidFill>
                <a:highlight>
                  <a:srgbClr val="FFFFFF"/>
                </a:highlight>
                <a:latin typeface="Arial"/>
                <a:ea typeface="Arial"/>
                <a:cs typeface="Arial"/>
                <a:sym typeface="Arial"/>
              </a:rPr>
              <a:t> </a:t>
            </a:r>
            <a:endParaRPr>
              <a:solidFill>
                <a:srgbClr val="6FBEAE"/>
              </a:solidFill>
              <a:highlight>
                <a:srgbClr val="FFFFFF"/>
              </a:highlight>
            </a:endParaRPr>
          </a:p>
        </p:txBody>
      </p:sp>
      <p:sp>
        <p:nvSpPr>
          <p:cNvPr id="31" name="Google Shape;31;p8"/>
          <p:cNvSpPr/>
          <p:nvPr/>
        </p:nvSpPr>
        <p:spPr>
          <a:xfrm>
            <a:off x="4962650" y="4287225"/>
            <a:ext cx="3726300" cy="85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 name="Google Shape;32;p8"/>
          <p:cNvSpPr txBox="1"/>
          <p:nvPr/>
        </p:nvSpPr>
        <p:spPr>
          <a:xfrm>
            <a:off x="3842625" y="4061150"/>
            <a:ext cx="19299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3000" u="sng">
                <a:solidFill>
                  <a:srgbClr val="1155CC"/>
                </a:solidFill>
              </a:rPr>
              <a:t>GROUP 6</a:t>
            </a:r>
            <a:endParaRPr b="1" sz="3000" u="sng">
              <a:solidFill>
                <a:srgbClr val="1155CC"/>
              </a:solidFill>
            </a:endParaRPr>
          </a:p>
        </p:txBody>
      </p:sp>
      <p:sp>
        <p:nvSpPr>
          <p:cNvPr id="33" name="Google Shape;33;p8"/>
          <p:cNvSpPr/>
          <p:nvPr/>
        </p:nvSpPr>
        <p:spPr>
          <a:xfrm>
            <a:off x="4366350" y="2873400"/>
            <a:ext cx="4172100" cy="74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 name="Google Shape;34;p8"/>
          <p:cNvSpPr txBox="1"/>
          <p:nvPr/>
        </p:nvSpPr>
        <p:spPr>
          <a:xfrm>
            <a:off x="4356125" y="2873400"/>
            <a:ext cx="4212900" cy="68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ca" sz="1800">
                <a:solidFill>
                  <a:srgbClr val="1F2328"/>
                </a:solidFill>
                <a:highlight>
                  <a:srgbClr val="FFFFFF"/>
                </a:highlight>
              </a:rPr>
              <a:t>Cristian Gutiérrez, Iñaki Lacunza, Carlos Boned, Marco Cordón</a:t>
            </a:r>
            <a:endParaRPr sz="1800">
              <a:solidFill>
                <a:srgbClr val="1F2328"/>
              </a:solidFill>
              <a:highlight>
                <a:srgbClr val="FFFFFF"/>
              </a:highlight>
            </a:endParaRPr>
          </a:p>
          <a:p>
            <a:pPr indent="0" lvl="0" marL="0" rtl="0" algn="l">
              <a:spcBef>
                <a:spcPts val="1200"/>
              </a:spcBef>
              <a:spcAft>
                <a:spcPts val="0"/>
              </a:spcAft>
              <a:buNone/>
            </a:pPr>
            <a:r>
              <a:t/>
            </a:r>
            <a:endParaRPr sz="3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7"/>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1.2: Customize speed detection</a:t>
            </a:r>
            <a:endParaRPr sz="2400">
              <a:solidFill>
                <a:schemeClr val="accent4"/>
              </a:solidFill>
            </a:endParaRPr>
          </a:p>
        </p:txBody>
      </p:sp>
      <p:sp>
        <p:nvSpPr>
          <p:cNvPr id="175" name="Google Shape;175;p17"/>
          <p:cNvSpPr/>
          <p:nvPr/>
        </p:nvSpPr>
        <p:spPr>
          <a:xfrm>
            <a:off x="7900200" y="36275"/>
            <a:ext cx="1243800" cy="319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sz="700"/>
              <a:t>Carlos Boned </a:t>
            </a:r>
            <a:endParaRPr b="1" sz="700"/>
          </a:p>
          <a:p>
            <a:pPr indent="0" lvl="0" marL="0" rtl="0" algn="r">
              <a:spcBef>
                <a:spcPts val="0"/>
              </a:spcBef>
              <a:spcAft>
                <a:spcPts val="0"/>
              </a:spcAft>
              <a:buNone/>
            </a:pPr>
            <a:r>
              <a:rPr b="1" lang="ca" sz="700"/>
              <a:t>1533190</a:t>
            </a:r>
            <a:endParaRPr b="1" sz="700"/>
          </a:p>
        </p:txBody>
      </p:sp>
      <p:sp>
        <p:nvSpPr>
          <p:cNvPr id="176" name="Google Shape;176;p17"/>
          <p:cNvSpPr txBox="1"/>
          <p:nvPr/>
        </p:nvSpPr>
        <p:spPr>
          <a:xfrm>
            <a:off x="279275" y="655900"/>
            <a:ext cx="2970900" cy="18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dk1"/>
                </a:solidFill>
              </a:rPr>
              <a:t>Custom Sequences: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b="1" lang="ca" sz="1100">
                <a:solidFill>
                  <a:srgbClr val="6AA84F"/>
                </a:solidFill>
              </a:rPr>
              <a:t>CVC SMALL</a:t>
            </a:r>
            <a:r>
              <a:rPr lang="ca" sz="1100">
                <a:solidFill>
                  <a:schemeClr val="dk1"/>
                </a:solidFill>
              </a:rPr>
              <a:t>: 5 min video, in the </a:t>
            </a:r>
            <a:r>
              <a:rPr lang="ca" sz="1100">
                <a:solidFill>
                  <a:schemeClr val="dk1"/>
                </a:solidFill>
              </a:rPr>
              <a:t>evening</a:t>
            </a:r>
            <a:r>
              <a:rPr lang="ca" sz="1100">
                <a:solidFill>
                  <a:schemeClr val="dk1"/>
                </a:solidFill>
              </a:rPr>
              <a:t> (less traffic)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b="1" lang="ca" sz="1100">
                <a:solidFill>
                  <a:srgbClr val="3C78D8"/>
                </a:solidFill>
              </a:rPr>
              <a:t>CVC BIG</a:t>
            </a:r>
            <a:r>
              <a:rPr lang="ca" sz="1100">
                <a:solidFill>
                  <a:schemeClr val="dk1"/>
                </a:solidFill>
              </a:rPr>
              <a:t>: 25 min video, morning (high traffic)</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b="1" lang="ca" sz="1100">
                <a:solidFill>
                  <a:srgbClr val="CC0000"/>
                </a:solidFill>
              </a:rPr>
              <a:t>EEUU HIGHWAY</a:t>
            </a:r>
            <a:r>
              <a:rPr lang="ca" sz="1100">
                <a:solidFill>
                  <a:schemeClr val="dk1"/>
                </a:solidFill>
              </a:rPr>
              <a:t>: 25 s video, road to measure use case</a:t>
            </a:r>
            <a:endParaRPr sz="1100">
              <a:solidFill>
                <a:schemeClr val="dk1"/>
              </a:solidFill>
            </a:endParaRPr>
          </a:p>
          <a:p>
            <a:pPr indent="0" lvl="0" marL="0" rtl="0" algn="l">
              <a:spcBef>
                <a:spcPts val="0"/>
              </a:spcBef>
              <a:spcAft>
                <a:spcPts val="0"/>
              </a:spcAft>
              <a:buNone/>
            </a:pPr>
            <a:r>
              <a:t/>
            </a:r>
            <a:endParaRPr sz="500">
              <a:solidFill>
                <a:schemeClr val="dk1"/>
              </a:solidFill>
            </a:endParaRPr>
          </a:p>
          <a:p>
            <a:pPr indent="0" lvl="0" marL="0" rtl="0" algn="l">
              <a:spcBef>
                <a:spcPts val="0"/>
              </a:spcBef>
              <a:spcAft>
                <a:spcPts val="0"/>
              </a:spcAft>
              <a:buNone/>
            </a:pPr>
            <a:r>
              <a:rPr lang="ca" sz="500">
                <a:solidFill>
                  <a:schemeClr val="dk1"/>
                </a:solidFill>
              </a:rPr>
              <a:t>WE ASSUME CALIBRATED CAMERA</a:t>
            </a:r>
            <a:endParaRPr sz="500">
              <a:solidFill>
                <a:schemeClr val="dk1"/>
              </a:solidFill>
            </a:endParaRPr>
          </a:p>
          <a:p>
            <a:pPr indent="0" lvl="0" marL="0" rtl="0" algn="l">
              <a:spcBef>
                <a:spcPts val="0"/>
              </a:spcBef>
              <a:spcAft>
                <a:spcPts val="0"/>
              </a:spcAft>
              <a:buNone/>
            </a:pPr>
            <a:r>
              <a:rPr lang="ca" sz="1200">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177" name="Google Shape;177;p17"/>
          <p:cNvPicPr preferRelativeResize="0"/>
          <p:nvPr/>
        </p:nvPicPr>
        <p:blipFill>
          <a:blip r:embed="rId3">
            <a:alphaModFix/>
          </a:blip>
          <a:stretch>
            <a:fillRect/>
          </a:stretch>
        </p:blipFill>
        <p:spPr>
          <a:xfrm>
            <a:off x="471550" y="2771600"/>
            <a:ext cx="3775549" cy="2219500"/>
          </a:xfrm>
          <a:prstGeom prst="rect">
            <a:avLst/>
          </a:prstGeom>
          <a:noFill/>
          <a:ln cap="flat" cmpd="sng" w="19050">
            <a:solidFill>
              <a:srgbClr val="CC0000"/>
            </a:solidFill>
            <a:prstDash val="solid"/>
            <a:round/>
            <a:headEnd len="sm" w="sm" type="none"/>
            <a:tailEnd len="sm" w="sm" type="none"/>
          </a:ln>
        </p:spPr>
      </p:pic>
      <p:pic>
        <p:nvPicPr>
          <p:cNvPr id="178" name="Google Shape;178;p17"/>
          <p:cNvPicPr preferRelativeResize="0"/>
          <p:nvPr/>
        </p:nvPicPr>
        <p:blipFill>
          <a:blip r:embed="rId4">
            <a:alphaModFix/>
          </a:blip>
          <a:stretch>
            <a:fillRect/>
          </a:stretch>
        </p:blipFill>
        <p:spPr>
          <a:xfrm>
            <a:off x="4399500" y="859074"/>
            <a:ext cx="2333524" cy="4132025"/>
          </a:xfrm>
          <a:prstGeom prst="rect">
            <a:avLst/>
          </a:prstGeom>
          <a:noFill/>
          <a:ln cap="flat" cmpd="sng" w="19050">
            <a:solidFill>
              <a:srgbClr val="93C47D"/>
            </a:solidFill>
            <a:prstDash val="solid"/>
            <a:round/>
            <a:headEnd len="sm" w="sm" type="none"/>
            <a:tailEnd len="sm" w="sm" type="none"/>
          </a:ln>
        </p:spPr>
      </p:pic>
      <p:pic>
        <p:nvPicPr>
          <p:cNvPr id="179" name="Google Shape;179;p17"/>
          <p:cNvPicPr preferRelativeResize="0"/>
          <p:nvPr/>
        </p:nvPicPr>
        <p:blipFill>
          <a:blip r:embed="rId5">
            <a:alphaModFix/>
          </a:blip>
          <a:stretch>
            <a:fillRect/>
          </a:stretch>
        </p:blipFill>
        <p:spPr>
          <a:xfrm>
            <a:off x="6885425" y="859075"/>
            <a:ext cx="2106175" cy="4132025"/>
          </a:xfrm>
          <a:prstGeom prst="rect">
            <a:avLst/>
          </a:prstGeom>
          <a:noFill/>
          <a:ln cap="flat" cmpd="sng" w="19050">
            <a:solidFill>
              <a:srgbClr val="3C78D8"/>
            </a:solidFill>
            <a:prstDash val="solid"/>
            <a:round/>
            <a:headEnd len="sm" w="sm" type="none"/>
            <a:tailEnd len="sm" w="sm" type="none"/>
          </a:ln>
        </p:spPr>
      </p:pic>
      <p:sp>
        <p:nvSpPr>
          <p:cNvPr id="180" name="Google Shape;180;p17"/>
          <p:cNvSpPr/>
          <p:nvPr/>
        </p:nvSpPr>
        <p:spPr>
          <a:xfrm>
            <a:off x="3201100" y="2201400"/>
            <a:ext cx="1053300" cy="490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sz="700">
                <a:solidFill>
                  <a:schemeClr val="dk1"/>
                </a:solidFill>
              </a:rPr>
              <a:t>DIFFERENT PERSPECTIVES !!</a:t>
            </a:r>
            <a:endParaRPr sz="7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8"/>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1.2: Overfit Perspective Different Static Cameras</a:t>
            </a:r>
            <a:endParaRPr sz="2400">
              <a:solidFill>
                <a:schemeClr val="accent4"/>
              </a:solidFill>
            </a:endParaRPr>
          </a:p>
        </p:txBody>
      </p:sp>
      <p:sp>
        <p:nvSpPr>
          <p:cNvPr id="186" name="Google Shape;186;p18"/>
          <p:cNvSpPr/>
          <p:nvPr/>
        </p:nvSpPr>
        <p:spPr>
          <a:xfrm>
            <a:off x="7900200" y="36275"/>
            <a:ext cx="1243800" cy="319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sz="700"/>
              <a:t>Carlos Boned </a:t>
            </a:r>
            <a:endParaRPr b="1" sz="700"/>
          </a:p>
          <a:p>
            <a:pPr indent="0" lvl="0" marL="0" rtl="0" algn="r">
              <a:spcBef>
                <a:spcPts val="0"/>
              </a:spcBef>
              <a:spcAft>
                <a:spcPts val="0"/>
              </a:spcAft>
              <a:buNone/>
            </a:pPr>
            <a:r>
              <a:rPr b="1" lang="ca" sz="700"/>
              <a:t>1533190</a:t>
            </a:r>
            <a:endParaRPr b="1" sz="700"/>
          </a:p>
        </p:txBody>
      </p:sp>
      <p:pic>
        <p:nvPicPr>
          <p:cNvPr id="187" name="Google Shape;187;p18"/>
          <p:cNvPicPr preferRelativeResize="0"/>
          <p:nvPr/>
        </p:nvPicPr>
        <p:blipFill rotWithShape="1">
          <a:blip r:embed="rId3">
            <a:alphaModFix/>
          </a:blip>
          <a:srcRect b="48105" l="0" r="0" t="0"/>
          <a:stretch/>
        </p:blipFill>
        <p:spPr>
          <a:xfrm>
            <a:off x="152400" y="729000"/>
            <a:ext cx="4052351" cy="2974377"/>
          </a:xfrm>
          <a:prstGeom prst="rect">
            <a:avLst/>
          </a:prstGeom>
          <a:noFill/>
          <a:ln>
            <a:noFill/>
          </a:ln>
        </p:spPr>
      </p:pic>
      <p:pic>
        <p:nvPicPr>
          <p:cNvPr id="188" name="Google Shape;188;p18"/>
          <p:cNvPicPr preferRelativeResize="0"/>
          <p:nvPr/>
        </p:nvPicPr>
        <p:blipFill>
          <a:blip r:embed="rId4">
            <a:alphaModFix/>
          </a:blip>
          <a:stretch>
            <a:fillRect/>
          </a:stretch>
        </p:blipFill>
        <p:spPr>
          <a:xfrm>
            <a:off x="3369825" y="739275"/>
            <a:ext cx="2492124" cy="1524101"/>
          </a:xfrm>
          <a:prstGeom prst="rect">
            <a:avLst/>
          </a:prstGeom>
          <a:noFill/>
          <a:ln>
            <a:noFill/>
          </a:ln>
        </p:spPr>
      </p:pic>
      <p:sp>
        <p:nvSpPr>
          <p:cNvPr id="189" name="Google Shape;189;p18"/>
          <p:cNvSpPr/>
          <p:nvPr/>
        </p:nvSpPr>
        <p:spPr>
          <a:xfrm>
            <a:off x="129400" y="3859450"/>
            <a:ext cx="2959800" cy="1059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a" sz="1200">
                <a:solidFill>
                  <a:schemeClr val="dk1"/>
                </a:solidFill>
              </a:rPr>
              <a:t>We have cameras with some perspective distortion, parallel lines are no longer parallels in the camera world, we extract the Homography to recover the parallelism</a:t>
            </a:r>
            <a:endParaRPr/>
          </a:p>
        </p:txBody>
      </p:sp>
      <p:pic>
        <p:nvPicPr>
          <p:cNvPr id="190" name="Google Shape;190;p18"/>
          <p:cNvPicPr preferRelativeResize="0"/>
          <p:nvPr/>
        </p:nvPicPr>
        <p:blipFill>
          <a:blip r:embed="rId5">
            <a:alphaModFix/>
          </a:blip>
          <a:stretch>
            <a:fillRect/>
          </a:stretch>
        </p:blipFill>
        <p:spPr>
          <a:xfrm>
            <a:off x="3369825" y="2295976"/>
            <a:ext cx="3658764" cy="1501775"/>
          </a:xfrm>
          <a:prstGeom prst="rect">
            <a:avLst/>
          </a:prstGeom>
          <a:noFill/>
          <a:ln>
            <a:noFill/>
          </a:ln>
        </p:spPr>
      </p:pic>
      <p:pic>
        <p:nvPicPr>
          <p:cNvPr id="191" name="Google Shape;191;p18"/>
          <p:cNvPicPr preferRelativeResize="0"/>
          <p:nvPr/>
        </p:nvPicPr>
        <p:blipFill>
          <a:blip r:embed="rId6">
            <a:alphaModFix/>
          </a:blip>
          <a:stretch>
            <a:fillRect/>
          </a:stretch>
        </p:blipFill>
        <p:spPr>
          <a:xfrm>
            <a:off x="7152000" y="660700"/>
            <a:ext cx="1775675" cy="3137049"/>
          </a:xfrm>
          <a:prstGeom prst="rect">
            <a:avLst/>
          </a:prstGeom>
          <a:noFill/>
          <a:ln>
            <a:noFill/>
          </a:ln>
        </p:spPr>
      </p:pic>
      <p:sp>
        <p:nvSpPr>
          <p:cNvPr id="192" name="Google Shape;192;p18"/>
          <p:cNvSpPr/>
          <p:nvPr/>
        </p:nvSpPr>
        <p:spPr>
          <a:xfrm>
            <a:off x="3277950" y="3859450"/>
            <a:ext cx="5649600" cy="1059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sz="1200">
                <a:solidFill>
                  <a:schemeClr val="dk1"/>
                </a:solidFill>
              </a:rPr>
              <a:t>In this case we try to simulate a traffic camera, which is static and overfitted in the place it has been put. The polygon range is computed manually and it also detects de traffic jam.</a:t>
            </a:r>
            <a:endParaRPr sz="1200">
              <a:solidFill>
                <a:schemeClr val="dk1"/>
              </a:solidFill>
            </a:endParaRPr>
          </a:p>
        </p:txBody>
      </p:sp>
      <p:sp>
        <p:nvSpPr>
          <p:cNvPr id="193" name="Google Shape;193;p18"/>
          <p:cNvSpPr/>
          <p:nvPr/>
        </p:nvSpPr>
        <p:spPr>
          <a:xfrm>
            <a:off x="5980325" y="1567000"/>
            <a:ext cx="1053300" cy="667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sz="700">
                <a:solidFill>
                  <a:schemeClr val="dk1"/>
                </a:solidFill>
              </a:rPr>
              <a:t>DIFFERENT PERSPECTIVES !!</a:t>
            </a:r>
            <a:endParaRPr sz="700">
              <a:solidFill>
                <a:schemeClr val="dk1"/>
              </a:solidFill>
            </a:endParaRPr>
          </a:p>
          <a:p>
            <a:pPr indent="0" lvl="0" marL="0" rtl="0" algn="l">
              <a:spcBef>
                <a:spcPts val="0"/>
              </a:spcBef>
              <a:spcAft>
                <a:spcPts val="0"/>
              </a:spcAft>
              <a:buNone/>
            </a:pPr>
            <a:r>
              <a:rPr lang="ca" sz="700">
                <a:solidFill>
                  <a:schemeClr val="dk1"/>
                </a:solidFill>
              </a:rPr>
              <a:t>DIFFERENT HOMOGRAPHY</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1.2: Detect Dangerous Situations</a:t>
            </a:r>
            <a:endParaRPr sz="2400">
              <a:solidFill>
                <a:schemeClr val="accent4"/>
              </a:solidFill>
            </a:endParaRPr>
          </a:p>
        </p:txBody>
      </p:sp>
      <p:sp>
        <p:nvSpPr>
          <p:cNvPr id="199" name="Google Shape;199;p19"/>
          <p:cNvSpPr/>
          <p:nvPr/>
        </p:nvSpPr>
        <p:spPr>
          <a:xfrm>
            <a:off x="7900200" y="36275"/>
            <a:ext cx="1243800" cy="319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sz="700"/>
              <a:t>Carlos Boned </a:t>
            </a:r>
            <a:endParaRPr b="1" sz="700"/>
          </a:p>
          <a:p>
            <a:pPr indent="0" lvl="0" marL="0" rtl="0" algn="r">
              <a:spcBef>
                <a:spcPts val="0"/>
              </a:spcBef>
              <a:spcAft>
                <a:spcPts val="0"/>
              </a:spcAft>
              <a:buNone/>
            </a:pPr>
            <a:r>
              <a:rPr b="1" lang="ca" sz="700"/>
              <a:t>1533190</a:t>
            </a:r>
            <a:endParaRPr b="1" sz="700"/>
          </a:p>
        </p:txBody>
      </p:sp>
      <p:pic>
        <p:nvPicPr>
          <p:cNvPr id="200" name="Google Shape;200;p19"/>
          <p:cNvPicPr preferRelativeResize="0"/>
          <p:nvPr/>
        </p:nvPicPr>
        <p:blipFill>
          <a:blip r:embed="rId3">
            <a:alphaModFix/>
          </a:blip>
          <a:stretch>
            <a:fillRect/>
          </a:stretch>
        </p:blipFill>
        <p:spPr>
          <a:xfrm>
            <a:off x="152400" y="783501"/>
            <a:ext cx="4720225" cy="2655124"/>
          </a:xfrm>
          <a:prstGeom prst="rect">
            <a:avLst/>
          </a:prstGeom>
          <a:noFill/>
          <a:ln>
            <a:noFill/>
          </a:ln>
        </p:spPr>
      </p:pic>
      <p:sp>
        <p:nvSpPr>
          <p:cNvPr id="201" name="Google Shape;201;p19"/>
          <p:cNvSpPr/>
          <p:nvPr/>
        </p:nvSpPr>
        <p:spPr>
          <a:xfrm>
            <a:off x="1646775" y="1929725"/>
            <a:ext cx="819900" cy="761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2" name="Google Shape;202;p19"/>
          <p:cNvPicPr preferRelativeResize="0"/>
          <p:nvPr/>
        </p:nvPicPr>
        <p:blipFill>
          <a:blip r:embed="rId4">
            <a:alphaModFix/>
          </a:blip>
          <a:stretch>
            <a:fillRect/>
          </a:stretch>
        </p:blipFill>
        <p:spPr>
          <a:xfrm>
            <a:off x="251087" y="3794149"/>
            <a:ext cx="656100" cy="656100"/>
          </a:xfrm>
          <a:prstGeom prst="rect">
            <a:avLst/>
          </a:prstGeom>
          <a:noFill/>
          <a:ln>
            <a:noFill/>
          </a:ln>
        </p:spPr>
      </p:pic>
      <p:sp>
        <p:nvSpPr>
          <p:cNvPr id="203" name="Google Shape;203;p19"/>
          <p:cNvSpPr/>
          <p:nvPr/>
        </p:nvSpPr>
        <p:spPr>
          <a:xfrm>
            <a:off x="979350" y="3634525"/>
            <a:ext cx="3893400" cy="1335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We detect dangerous situations, as for example proximity or speed.</a:t>
            </a:r>
            <a:endParaRPr sz="1200"/>
          </a:p>
          <a:p>
            <a:pPr indent="0" lvl="0" marL="0" rtl="0" algn="ctr">
              <a:spcBef>
                <a:spcPts val="0"/>
              </a:spcBef>
              <a:spcAft>
                <a:spcPts val="0"/>
              </a:spcAft>
              <a:buNone/>
            </a:pPr>
            <a:r>
              <a:rPr lang="ca" sz="1200"/>
              <a:t>We collect the frame instance and send it to a log file with all the information belonging to that car</a:t>
            </a:r>
            <a:endParaRPr sz="1200"/>
          </a:p>
        </p:txBody>
      </p:sp>
      <p:cxnSp>
        <p:nvCxnSpPr>
          <p:cNvPr id="204" name="Google Shape;204;p19"/>
          <p:cNvCxnSpPr>
            <a:endCxn id="202" idx="0"/>
          </p:cNvCxnSpPr>
          <p:nvPr/>
        </p:nvCxnSpPr>
        <p:spPr>
          <a:xfrm flipH="1">
            <a:off x="579137" y="2582749"/>
            <a:ext cx="1198200" cy="1211400"/>
          </a:xfrm>
          <a:prstGeom prst="straightConnector1">
            <a:avLst/>
          </a:prstGeom>
          <a:noFill/>
          <a:ln cap="flat" cmpd="sng" w="9525">
            <a:solidFill>
              <a:srgbClr val="FF0000"/>
            </a:solidFill>
            <a:prstDash val="solid"/>
            <a:round/>
            <a:headEnd len="med" w="med" type="none"/>
            <a:tailEnd len="med" w="med" type="stealth"/>
          </a:ln>
        </p:spPr>
      </p:cxnSp>
      <p:pic>
        <p:nvPicPr>
          <p:cNvPr id="205" name="Google Shape;205;p19"/>
          <p:cNvPicPr preferRelativeResize="0"/>
          <p:nvPr/>
        </p:nvPicPr>
        <p:blipFill>
          <a:blip r:embed="rId5">
            <a:alphaModFix/>
          </a:blip>
          <a:stretch>
            <a:fillRect/>
          </a:stretch>
        </p:blipFill>
        <p:spPr>
          <a:xfrm>
            <a:off x="5025150" y="783500"/>
            <a:ext cx="2033550" cy="4207601"/>
          </a:xfrm>
          <a:prstGeom prst="rect">
            <a:avLst/>
          </a:prstGeom>
          <a:noFill/>
          <a:ln>
            <a:noFill/>
          </a:ln>
        </p:spPr>
      </p:pic>
      <p:sp>
        <p:nvSpPr>
          <p:cNvPr id="206" name="Google Shape;206;p19"/>
          <p:cNvSpPr/>
          <p:nvPr/>
        </p:nvSpPr>
        <p:spPr>
          <a:xfrm>
            <a:off x="7211225" y="782871"/>
            <a:ext cx="1610400" cy="2274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It also detects situation of an exceed of velocity and there are an object to track in the trigger zone, in this case a person</a:t>
            </a:r>
            <a:endParaRPr sz="1200"/>
          </a:p>
        </p:txBody>
      </p:sp>
      <p:sp>
        <p:nvSpPr>
          <p:cNvPr id="207" name="Google Shape;207;p19"/>
          <p:cNvSpPr/>
          <p:nvPr/>
        </p:nvSpPr>
        <p:spPr>
          <a:xfrm>
            <a:off x="7211100" y="3133377"/>
            <a:ext cx="1610400" cy="1836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As the we only care about cars, trucks etc, the label of the other objects is (-1)</a:t>
            </a:r>
            <a:endParaRPr sz="1200"/>
          </a:p>
        </p:txBody>
      </p:sp>
      <p:sp>
        <p:nvSpPr>
          <p:cNvPr id="208" name="Google Shape;208;p19"/>
          <p:cNvSpPr txBox="1"/>
          <p:nvPr/>
        </p:nvSpPr>
        <p:spPr>
          <a:xfrm>
            <a:off x="1247800" y="3736100"/>
            <a:ext cx="417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1.2: </a:t>
            </a:r>
            <a:r>
              <a:rPr lang="ca" sz="2400">
                <a:solidFill>
                  <a:schemeClr val="accent4"/>
                </a:solidFill>
              </a:rPr>
              <a:t>Difficulties</a:t>
            </a:r>
            <a:r>
              <a:rPr lang="ca" sz="2400">
                <a:solidFill>
                  <a:schemeClr val="accent4"/>
                </a:solidFill>
              </a:rPr>
              <a:t> </a:t>
            </a:r>
            <a:endParaRPr sz="2400">
              <a:solidFill>
                <a:schemeClr val="accent4"/>
              </a:solidFill>
            </a:endParaRPr>
          </a:p>
        </p:txBody>
      </p:sp>
      <p:sp>
        <p:nvSpPr>
          <p:cNvPr id="214" name="Google Shape;214;p20"/>
          <p:cNvSpPr/>
          <p:nvPr/>
        </p:nvSpPr>
        <p:spPr>
          <a:xfrm>
            <a:off x="7900200" y="36275"/>
            <a:ext cx="1243800" cy="319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sz="700"/>
              <a:t>Carlos Boned </a:t>
            </a:r>
            <a:endParaRPr b="1" sz="700"/>
          </a:p>
          <a:p>
            <a:pPr indent="0" lvl="0" marL="0" rtl="0" algn="r">
              <a:spcBef>
                <a:spcPts val="0"/>
              </a:spcBef>
              <a:spcAft>
                <a:spcPts val="0"/>
              </a:spcAft>
              <a:buNone/>
            </a:pPr>
            <a:r>
              <a:rPr b="1" lang="ca" sz="700"/>
              <a:t>1533190</a:t>
            </a:r>
            <a:endParaRPr b="1" sz="700"/>
          </a:p>
        </p:txBody>
      </p:sp>
      <p:pic>
        <p:nvPicPr>
          <p:cNvPr id="215" name="Google Shape;215;p20"/>
          <p:cNvPicPr preferRelativeResize="0"/>
          <p:nvPr/>
        </p:nvPicPr>
        <p:blipFill>
          <a:blip r:embed="rId3">
            <a:alphaModFix/>
          </a:blip>
          <a:stretch>
            <a:fillRect/>
          </a:stretch>
        </p:blipFill>
        <p:spPr>
          <a:xfrm>
            <a:off x="152400" y="783501"/>
            <a:ext cx="4720225" cy="2655124"/>
          </a:xfrm>
          <a:prstGeom prst="rect">
            <a:avLst/>
          </a:prstGeom>
          <a:noFill/>
          <a:ln>
            <a:noFill/>
          </a:ln>
        </p:spPr>
      </p:pic>
      <p:sp>
        <p:nvSpPr>
          <p:cNvPr id="216" name="Google Shape;216;p20"/>
          <p:cNvSpPr/>
          <p:nvPr/>
        </p:nvSpPr>
        <p:spPr>
          <a:xfrm>
            <a:off x="1646775" y="1929725"/>
            <a:ext cx="819900" cy="761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7" name="Google Shape;217;p20"/>
          <p:cNvCxnSpPr>
            <a:endCxn id="218" idx="0"/>
          </p:cNvCxnSpPr>
          <p:nvPr/>
        </p:nvCxnSpPr>
        <p:spPr>
          <a:xfrm>
            <a:off x="2299500" y="2546600"/>
            <a:ext cx="213000" cy="1109700"/>
          </a:xfrm>
          <a:prstGeom prst="straightConnector1">
            <a:avLst/>
          </a:prstGeom>
          <a:noFill/>
          <a:ln cap="flat" cmpd="sng" w="9525">
            <a:solidFill>
              <a:srgbClr val="FF0000"/>
            </a:solidFill>
            <a:prstDash val="solid"/>
            <a:round/>
            <a:headEnd len="med" w="med" type="none"/>
            <a:tailEnd len="med" w="med" type="stealth"/>
          </a:ln>
        </p:spPr>
      </p:cxnSp>
      <p:sp>
        <p:nvSpPr>
          <p:cNvPr id="218" name="Google Shape;218;p20"/>
          <p:cNvSpPr/>
          <p:nvPr/>
        </p:nvSpPr>
        <p:spPr>
          <a:xfrm>
            <a:off x="152400" y="3656300"/>
            <a:ext cx="4720200" cy="1335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We found some difficulties when there are occlusions, the bbox had some problems in the detection, which makes the results in the  computation of the speed weird.</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ca" sz="1200"/>
              <a:t>In this case exists an extra detection with a different track id, I didn’t figure it out why it happens.</a:t>
            </a:r>
            <a:endParaRPr sz="1200"/>
          </a:p>
          <a:p>
            <a:pPr indent="0" lvl="0" marL="0" rtl="0" algn="ctr">
              <a:spcBef>
                <a:spcPts val="0"/>
              </a:spcBef>
              <a:spcAft>
                <a:spcPts val="0"/>
              </a:spcAft>
              <a:buNone/>
            </a:pPr>
            <a:r>
              <a:t/>
            </a:r>
            <a:endParaRPr sz="1200"/>
          </a:p>
        </p:txBody>
      </p:sp>
      <p:pic>
        <p:nvPicPr>
          <p:cNvPr id="219" name="Google Shape;219;p20"/>
          <p:cNvPicPr preferRelativeResize="0"/>
          <p:nvPr/>
        </p:nvPicPr>
        <p:blipFill>
          <a:blip r:embed="rId4">
            <a:alphaModFix/>
          </a:blip>
          <a:stretch>
            <a:fillRect/>
          </a:stretch>
        </p:blipFill>
        <p:spPr>
          <a:xfrm>
            <a:off x="5025025" y="859074"/>
            <a:ext cx="3486397" cy="41320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1"/>
          <p:cNvSpPr/>
          <p:nvPr/>
        </p:nvSpPr>
        <p:spPr>
          <a:xfrm>
            <a:off x="217625" y="845325"/>
            <a:ext cx="2336100" cy="3877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21"/>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1.2: Demos in different Sequences </a:t>
            </a:r>
            <a:endParaRPr sz="2400">
              <a:solidFill>
                <a:schemeClr val="accent4"/>
              </a:solidFill>
            </a:endParaRPr>
          </a:p>
        </p:txBody>
      </p:sp>
      <p:sp>
        <p:nvSpPr>
          <p:cNvPr id="226" name="Google Shape;226;p21"/>
          <p:cNvSpPr/>
          <p:nvPr/>
        </p:nvSpPr>
        <p:spPr>
          <a:xfrm>
            <a:off x="7900200" y="36275"/>
            <a:ext cx="1243800" cy="319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sz="700"/>
              <a:t>Carlos Boned </a:t>
            </a:r>
            <a:endParaRPr b="1" sz="700"/>
          </a:p>
          <a:p>
            <a:pPr indent="0" lvl="0" marL="0" rtl="0" algn="r">
              <a:spcBef>
                <a:spcPts val="0"/>
              </a:spcBef>
              <a:spcAft>
                <a:spcPts val="0"/>
              </a:spcAft>
              <a:buNone/>
            </a:pPr>
            <a:r>
              <a:rPr b="1" lang="ca" sz="700"/>
              <a:t>1533190</a:t>
            </a:r>
            <a:endParaRPr b="1" sz="700"/>
          </a:p>
        </p:txBody>
      </p:sp>
      <p:pic>
        <p:nvPicPr>
          <p:cNvPr id="227" name="Google Shape;227;p21"/>
          <p:cNvPicPr preferRelativeResize="0"/>
          <p:nvPr/>
        </p:nvPicPr>
        <p:blipFill>
          <a:blip r:embed="rId3">
            <a:alphaModFix/>
          </a:blip>
          <a:stretch>
            <a:fillRect/>
          </a:stretch>
        </p:blipFill>
        <p:spPr>
          <a:xfrm>
            <a:off x="369927" y="1999144"/>
            <a:ext cx="1948530" cy="1781730"/>
          </a:xfrm>
          <a:prstGeom prst="rect">
            <a:avLst/>
          </a:prstGeom>
          <a:noFill/>
          <a:ln>
            <a:noFill/>
          </a:ln>
        </p:spPr>
      </p:pic>
      <p:pic>
        <p:nvPicPr>
          <p:cNvPr id="228" name="Google Shape;228;p21"/>
          <p:cNvPicPr preferRelativeResize="0"/>
          <p:nvPr/>
        </p:nvPicPr>
        <p:blipFill>
          <a:blip r:embed="rId4">
            <a:alphaModFix/>
          </a:blip>
          <a:stretch>
            <a:fillRect/>
          </a:stretch>
        </p:blipFill>
        <p:spPr>
          <a:xfrm>
            <a:off x="1055578" y="956181"/>
            <a:ext cx="577229" cy="527816"/>
          </a:xfrm>
          <a:prstGeom prst="rect">
            <a:avLst/>
          </a:prstGeom>
          <a:noFill/>
          <a:ln>
            <a:noFill/>
          </a:ln>
        </p:spPr>
      </p:pic>
      <p:sp>
        <p:nvSpPr>
          <p:cNvPr id="229" name="Google Shape;229;p21"/>
          <p:cNvSpPr/>
          <p:nvPr/>
        </p:nvSpPr>
        <p:spPr>
          <a:xfrm>
            <a:off x="1242577" y="1932152"/>
            <a:ext cx="159600" cy="256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0" name="Google Shape;230;p21" title="results_CVC_big_truck.mp4">
            <a:hlinkClick r:id="rId5"/>
          </p:cNvPr>
          <p:cNvPicPr preferRelativeResize="0"/>
          <p:nvPr/>
        </p:nvPicPr>
        <p:blipFill>
          <a:blip r:embed="rId6">
            <a:alphaModFix/>
          </a:blip>
          <a:stretch>
            <a:fillRect/>
          </a:stretch>
        </p:blipFill>
        <p:spPr>
          <a:xfrm>
            <a:off x="5884630" y="801312"/>
            <a:ext cx="2448050" cy="1836025"/>
          </a:xfrm>
          <a:prstGeom prst="rect">
            <a:avLst/>
          </a:prstGeom>
          <a:noFill/>
          <a:ln>
            <a:noFill/>
          </a:ln>
        </p:spPr>
      </p:pic>
      <p:pic>
        <p:nvPicPr>
          <p:cNvPr id="231" name="Google Shape;231;p21" title="results_SEQ_FINAL.mp4">
            <a:hlinkClick r:id="rId7"/>
          </p:cNvPr>
          <p:cNvPicPr preferRelativeResize="0"/>
          <p:nvPr/>
        </p:nvPicPr>
        <p:blipFill>
          <a:blip r:embed="rId8">
            <a:alphaModFix/>
          </a:blip>
          <a:stretch>
            <a:fillRect/>
          </a:stretch>
        </p:blipFill>
        <p:spPr>
          <a:xfrm>
            <a:off x="5884625" y="2886775"/>
            <a:ext cx="2448050" cy="1836050"/>
          </a:xfrm>
          <a:prstGeom prst="rect">
            <a:avLst/>
          </a:prstGeom>
          <a:noFill/>
          <a:ln>
            <a:noFill/>
          </a:ln>
        </p:spPr>
      </p:pic>
      <p:pic>
        <p:nvPicPr>
          <p:cNvPr id="232" name="Google Shape;232;p21" title="results_autopist.mp4">
            <a:hlinkClick r:id="rId9"/>
          </p:cNvPr>
          <p:cNvPicPr preferRelativeResize="0"/>
          <p:nvPr/>
        </p:nvPicPr>
        <p:blipFill>
          <a:blip r:embed="rId10">
            <a:alphaModFix/>
          </a:blip>
          <a:stretch>
            <a:fillRect/>
          </a:stretch>
        </p:blipFill>
        <p:spPr>
          <a:xfrm>
            <a:off x="2793450" y="2886787"/>
            <a:ext cx="2947498" cy="1836027"/>
          </a:xfrm>
          <a:prstGeom prst="rect">
            <a:avLst/>
          </a:prstGeom>
          <a:noFill/>
          <a:ln>
            <a:noFill/>
          </a:ln>
        </p:spPr>
      </p:pic>
      <p:pic>
        <p:nvPicPr>
          <p:cNvPr id="233" name="Google Shape;233;p21" title="results_CVC_big.mp4">
            <a:hlinkClick r:id="rId11"/>
          </p:cNvPr>
          <p:cNvPicPr preferRelativeResize="0"/>
          <p:nvPr/>
        </p:nvPicPr>
        <p:blipFill>
          <a:blip r:embed="rId12">
            <a:alphaModFix/>
          </a:blip>
          <a:stretch>
            <a:fillRect/>
          </a:stretch>
        </p:blipFill>
        <p:spPr>
          <a:xfrm>
            <a:off x="2793449" y="752775"/>
            <a:ext cx="2838325" cy="1933100"/>
          </a:xfrm>
          <a:prstGeom prst="rect">
            <a:avLst/>
          </a:prstGeom>
          <a:noFill/>
          <a:ln>
            <a:noFill/>
          </a:ln>
        </p:spPr>
      </p:pic>
      <p:sp>
        <p:nvSpPr>
          <p:cNvPr id="234" name="Google Shape;234;p21"/>
          <p:cNvSpPr txBox="1"/>
          <p:nvPr/>
        </p:nvSpPr>
        <p:spPr>
          <a:xfrm>
            <a:off x="377250" y="3931975"/>
            <a:ext cx="19296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dk1"/>
                </a:solidFill>
              </a:rPr>
              <a:t>We can recover the dangerous situations</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type="ctrTitle"/>
          </p:nvPr>
        </p:nvSpPr>
        <p:spPr>
          <a:xfrm>
            <a:off x="685800" y="588882"/>
            <a:ext cx="7772400" cy="215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ca" sz="3500"/>
              <a:t>Task 2:</a:t>
            </a:r>
            <a:endParaRPr b="0" sz="3500"/>
          </a:p>
          <a:p>
            <a:pPr indent="0" lvl="0" marL="0" rtl="0" algn="ctr">
              <a:spcBef>
                <a:spcPts val="0"/>
              </a:spcBef>
              <a:spcAft>
                <a:spcPts val="0"/>
              </a:spcAft>
              <a:buNone/>
            </a:pPr>
            <a:r>
              <a:rPr lang="ca"/>
              <a:t>Multi-camera tracking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3"/>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graphicFrame>
        <p:nvGraphicFramePr>
          <p:cNvPr id="245" name="Google Shape;245;p23"/>
          <p:cNvGraphicFramePr/>
          <p:nvPr/>
        </p:nvGraphicFramePr>
        <p:xfrm>
          <a:off x="528313" y="21058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96200">
                <a:tc>
                  <a:txBody>
                    <a:bodyPr/>
                    <a:lstStyle/>
                    <a:p>
                      <a:pPr indent="0" lvl="0" marL="0" rtl="0" algn="ctr">
                        <a:spcBef>
                          <a:spcPts val="0"/>
                        </a:spcBef>
                        <a:spcAft>
                          <a:spcPts val="0"/>
                        </a:spcAft>
                        <a:buNone/>
                      </a:pPr>
                      <a:r>
                        <a:rPr lang="ca" sz="1300"/>
                        <a:t>18.0/17.9</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1.5/4.7</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0.75/3.2</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6.1/9.5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15.1/17.6</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0.12/1.5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6.92/9.07</a:t>
                      </a:r>
                      <a:endParaRPr sz="1300"/>
                    </a:p>
                  </a:txBody>
                  <a:tcPr marT="91425" marB="91425" marR="91425" marL="91425">
                    <a:lnL cap="flat" cmpd="sng" w="9525">
                      <a:solidFill>
                        <a:srgbClr val="000000"/>
                      </a:solidFill>
                      <a:prstDash val="solid"/>
                      <a:round/>
                      <a:headEnd len="sm" w="sm" type="none"/>
                      <a:tailEnd len="sm" w="sm" type="none"/>
                    </a:lnL>
                    <a:solidFill>
                      <a:srgbClr val="D9D9D9"/>
                    </a:solidFill>
                  </a:tcPr>
                </a:tc>
              </a:tr>
            </a:tbl>
          </a:graphicData>
        </a:graphic>
      </p:graphicFrame>
      <p:graphicFrame>
        <p:nvGraphicFramePr>
          <p:cNvPr id="246" name="Google Shape;246;p23"/>
          <p:cNvGraphicFramePr/>
          <p:nvPr/>
        </p:nvGraphicFramePr>
        <p:xfrm>
          <a:off x="528313" y="13134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27000">
                <a:tc gridSpan="7">
                  <a:txBody>
                    <a:bodyPr/>
                    <a:lstStyle/>
                    <a:p>
                      <a:pPr indent="0" lvl="0" marL="0" rtl="0" algn="ctr">
                        <a:spcBef>
                          <a:spcPts val="0"/>
                        </a:spcBef>
                        <a:spcAft>
                          <a:spcPts val="0"/>
                        </a:spcAft>
                        <a:buNone/>
                      </a:pPr>
                      <a:r>
                        <a:rPr b="1" lang="ca"/>
                        <a:t>IDF1 / HOTA (SEQ03)</a:t>
                      </a:r>
                      <a:endParaRPr b="1"/>
                    </a:p>
                  </a:txBody>
                  <a:tcPr marT="91425" marB="91425" marR="91425" marL="91425">
                    <a:solidFill>
                      <a:srgbClr val="CFE2F3"/>
                    </a:solidFill>
                  </a:tcPr>
                </a:tc>
                <a:tc hMerge="1"/>
                <a:tc hMerge="1"/>
                <a:tc hMerge="1"/>
                <a:tc hMerge="1"/>
                <a:tc hMerge="1"/>
                <a:tc hMerge="1"/>
              </a:tr>
              <a:tr h="396200">
                <a:tc>
                  <a:txBody>
                    <a:bodyPr/>
                    <a:lstStyle/>
                    <a:p>
                      <a:pPr indent="0" lvl="0" marL="0" rtl="0" algn="ctr">
                        <a:spcBef>
                          <a:spcPts val="0"/>
                        </a:spcBef>
                        <a:spcAft>
                          <a:spcPts val="0"/>
                        </a:spcAft>
                        <a:buNone/>
                      </a:pPr>
                      <a:r>
                        <a:rPr b="1" lang="ca"/>
                        <a:t>c010</a:t>
                      </a:r>
                      <a:endParaRPr b="1" baseline="-25000"/>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c011</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c012</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c013</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c014</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c015</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Average</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r>
            </a:tbl>
          </a:graphicData>
        </a:graphic>
      </p:graphicFrame>
      <p:sp>
        <p:nvSpPr>
          <p:cNvPr id="247" name="Google Shape;247;p23"/>
          <p:cNvSpPr txBox="1"/>
          <p:nvPr/>
        </p:nvSpPr>
        <p:spPr>
          <a:xfrm>
            <a:off x="452075" y="811900"/>
            <a:ext cx="6826200" cy="39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ca">
                <a:solidFill>
                  <a:schemeClr val="dk1"/>
                </a:solidFill>
              </a:rPr>
              <a:t>RESULTS FROM LAST WEEK:</a:t>
            </a:r>
            <a:endParaRPr>
              <a:solidFill>
                <a:schemeClr val="dk1"/>
              </a:solidFill>
            </a:endParaRPr>
          </a:p>
        </p:txBody>
      </p:sp>
      <p:sp>
        <p:nvSpPr>
          <p:cNvPr id="248" name="Google Shape;248;p23"/>
          <p:cNvSpPr txBox="1"/>
          <p:nvPr/>
        </p:nvSpPr>
        <p:spPr>
          <a:xfrm>
            <a:off x="490200" y="2786450"/>
            <a:ext cx="6826200" cy="39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ca">
                <a:solidFill>
                  <a:schemeClr val="dk1"/>
                </a:solidFill>
              </a:rPr>
              <a:t>CURRENT WEEK ADDITION</a:t>
            </a:r>
            <a:r>
              <a:rPr lang="ca">
                <a:solidFill>
                  <a:schemeClr val="dk1"/>
                </a:solidFill>
              </a:rPr>
              <a:t>: </a:t>
            </a:r>
            <a:r>
              <a:rPr b="1" lang="ca">
                <a:solidFill>
                  <a:schemeClr val="dk1"/>
                </a:solidFill>
              </a:rPr>
              <a:t>Remove parked cars (Post-processing)</a:t>
            </a:r>
            <a:endParaRPr b="1">
              <a:solidFill>
                <a:schemeClr val="dk1"/>
              </a:solidFill>
            </a:endParaRPr>
          </a:p>
        </p:txBody>
      </p:sp>
      <p:pic>
        <p:nvPicPr>
          <p:cNvPr id="249" name="Google Shape;249;p23"/>
          <p:cNvPicPr preferRelativeResize="0"/>
          <p:nvPr/>
        </p:nvPicPr>
        <p:blipFill>
          <a:blip r:embed="rId3">
            <a:alphaModFix/>
          </a:blip>
          <a:stretch>
            <a:fillRect/>
          </a:stretch>
        </p:blipFill>
        <p:spPr>
          <a:xfrm>
            <a:off x="5175600" y="3182750"/>
            <a:ext cx="2857500" cy="1609725"/>
          </a:xfrm>
          <a:prstGeom prst="rect">
            <a:avLst/>
          </a:prstGeom>
          <a:noFill/>
          <a:ln cap="flat" cmpd="sng" w="9525">
            <a:solidFill>
              <a:schemeClr val="dk1"/>
            </a:solidFill>
            <a:prstDash val="solid"/>
            <a:round/>
            <a:headEnd len="sm" w="sm" type="none"/>
            <a:tailEnd len="sm" w="sm" type="none"/>
          </a:ln>
        </p:spPr>
      </p:pic>
      <p:pic>
        <p:nvPicPr>
          <p:cNvPr id="250" name="Google Shape;250;p23"/>
          <p:cNvPicPr preferRelativeResize="0"/>
          <p:nvPr/>
        </p:nvPicPr>
        <p:blipFill>
          <a:blip r:embed="rId4">
            <a:alphaModFix/>
          </a:blip>
          <a:stretch>
            <a:fillRect/>
          </a:stretch>
        </p:blipFill>
        <p:spPr>
          <a:xfrm>
            <a:off x="786300" y="3183951"/>
            <a:ext cx="2857502" cy="1607324"/>
          </a:xfrm>
          <a:prstGeom prst="rect">
            <a:avLst/>
          </a:prstGeom>
          <a:noFill/>
          <a:ln cap="flat" cmpd="sng" w="9525">
            <a:solidFill>
              <a:srgbClr val="274857"/>
            </a:solidFill>
            <a:prstDash val="solid"/>
            <a:round/>
            <a:headEnd len="sm" w="sm" type="none"/>
            <a:tailEnd len="sm" w="sm" type="none"/>
          </a:ln>
        </p:spPr>
      </p:pic>
      <p:sp>
        <p:nvSpPr>
          <p:cNvPr id="251" name="Google Shape;251;p23"/>
          <p:cNvSpPr/>
          <p:nvPr/>
        </p:nvSpPr>
        <p:spPr>
          <a:xfrm>
            <a:off x="3941700" y="3783600"/>
            <a:ext cx="936000" cy="258900"/>
          </a:xfrm>
          <a:prstGeom prst="rightArrow">
            <a:avLst>
              <a:gd fmla="val 50000" name="adj1"/>
              <a:gd fmla="val 50000" name="adj2"/>
            </a:avLst>
          </a:prstGeom>
          <a:solidFill>
            <a:srgbClr val="6FBE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3"/>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MARCO CORDÓN</a:t>
            </a:r>
            <a:endParaRPr b="1"/>
          </a:p>
          <a:p>
            <a:pPr indent="0" lvl="0" marL="0" rtl="0" algn="r">
              <a:spcBef>
                <a:spcPts val="0"/>
              </a:spcBef>
              <a:spcAft>
                <a:spcPts val="0"/>
              </a:spcAft>
              <a:buNone/>
            </a:pPr>
            <a:r>
              <a:rPr b="1" lang="ca"/>
              <a:t>1691727</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4"/>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graphicFrame>
        <p:nvGraphicFramePr>
          <p:cNvPr id="258" name="Google Shape;258;p24"/>
          <p:cNvGraphicFramePr/>
          <p:nvPr/>
        </p:nvGraphicFramePr>
        <p:xfrm>
          <a:off x="528313" y="21058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96200">
                <a:tc>
                  <a:txBody>
                    <a:bodyPr/>
                    <a:lstStyle/>
                    <a:p>
                      <a:pPr indent="0" lvl="0" marL="0" rtl="0" algn="ctr">
                        <a:spcBef>
                          <a:spcPts val="0"/>
                        </a:spcBef>
                        <a:spcAft>
                          <a:spcPts val="0"/>
                        </a:spcAft>
                        <a:buNone/>
                      </a:pPr>
                      <a:r>
                        <a:rPr lang="ca" sz="1300"/>
                        <a:t>18.0/17.9</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1.5/4.7</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0.75/3.2</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6.1/9.5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15.1/17.6</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0.12/1.5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6.92/9.07</a:t>
                      </a:r>
                      <a:endParaRPr sz="1300"/>
                    </a:p>
                  </a:txBody>
                  <a:tcPr marT="91425" marB="91425" marR="91425" marL="91425">
                    <a:lnL cap="flat" cmpd="sng" w="9525">
                      <a:solidFill>
                        <a:srgbClr val="000000"/>
                      </a:solidFill>
                      <a:prstDash val="solid"/>
                      <a:round/>
                      <a:headEnd len="sm" w="sm" type="none"/>
                      <a:tailEnd len="sm" w="sm" type="none"/>
                    </a:lnL>
                    <a:solidFill>
                      <a:srgbClr val="D9D9D9"/>
                    </a:solidFill>
                  </a:tcPr>
                </a:tc>
              </a:tr>
            </a:tbl>
          </a:graphicData>
        </a:graphic>
      </p:graphicFrame>
      <p:graphicFrame>
        <p:nvGraphicFramePr>
          <p:cNvPr id="259" name="Google Shape;259;p24"/>
          <p:cNvGraphicFramePr/>
          <p:nvPr/>
        </p:nvGraphicFramePr>
        <p:xfrm>
          <a:off x="528313" y="13134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27000">
                <a:tc gridSpan="7">
                  <a:txBody>
                    <a:bodyPr/>
                    <a:lstStyle/>
                    <a:p>
                      <a:pPr indent="0" lvl="0" marL="0" rtl="0" algn="ctr">
                        <a:spcBef>
                          <a:spcPts val="0"/>
                        </a:spcBef>
                        <a:spcAft>
                          <a:spcPts val="0"/>
                        </a:spcAft>
                        <a:buNone/>
                      </a:pPr>
                      <a:r>
                        <a:rPr b="1" lang="ca"/>
                        <a:t>IDF1 / HOTA (SEQ03)</a:t>
                      </a:r>
                      <a:endParaRPr b="1"/>
                    </a:p>
                  </a:txBody>
                  <a:tcPr marT="91425" marB="91425" marR="91425" marL="91425">
                    <a:solidFill>
                      <a:srgbClr val="CFE2F3"/>
                    </a:solidFill>
                  </a:tcPr>
                </a:tc>
                <a:tc hMerge="1"/>
                <a:tc hMerge="1"/>
                <a:tc hMerge="1"/>
                <a:tc hMerge="1"/>
                <a:tc hMerge="1"/>
                <a:tc hMerge="1"/>
              </a:tr>
              <a:tr h="396200">
                <a:tc>
                  <a:txBody>
                    <a:bodyPr/>
                    <a:lstStyle/>
                    <a:p>
                      <a:pPr indent="0" lvl="0" marL="0" rtl="0" algn="ctr">
                        <a:spcBef>
                          <a:spcPts val="0"/>
                        </a:spcBef>
                        <a:spcAft>
                          <a:spcPts val="0"/>
                        </a:spcAft>
                        <a:buNone/>
                      </a:pPr>
                      <a:r>
                        <a:rPr b="1" lang="ca"/>
                        <a:t>c010</a:t>
                      </a:r>
                      <a:endParaRPr b="1" baseline="-25000"/>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c011</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c012</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c013</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c014</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c015</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Average</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r>
            </a:tbl>
          </a:graphicData>
        </a:graphic>
      </p:graphicFrame>
      <p:sp>
        <p:nvSpPr>
          <p:cNvPr id="260" name="Google Shape;260;p24"/>
          <p:cNvSpPr txBox="1"/>
          <p:nvPr/>
        </p:nvSpPr>
        <p:spPr>
          <a:xfrm>
            <a:off x="452075" y="811900"/>
            <a:ext cx="6826200" cy="39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ca">
                <a:solidFill>
                  <a:schemeClr val="dk1"/>
                </a:solidFill>
              </a:rPr>
              <a:t>RESULTS FROM LAST WEEK:</a:t>
            </a:r>
            <a:endParaRPr>
              <a:solidFill>
                <a:schemeClr val="dk1"/>
              </a:solidFill>
            </a:endParaRPr>
          </a:p>
        </p:txBody>
      </p:sp>
      <p:sp>
        <p:nvSpPr>
          <p:cNvPr id="261" name="Google Shape;261;p24"/>
          <p:cNvSpPr txBox="1"/>
          <p:nvPr/>
        </p:nvSpPr>
        <p:spPr>
          <a:xfrm>
            <a:off x="490200" y="2786450"/>
            <a:ext cx="6826200" cy="39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ca">
                <a:solidFill>
                  <a:schemeClr val="dk1"/>
                </a:solidFill>
              </a:rPr>
              <a:t>CURRENT WEEK ADDITION: </a:t>
            </a:r>
            <a:r>
              <a:rPr b="1" lang="ca">
                <a:solidFill>
                  <a:schemeClr val="dk1"/>
                </a:solidFill>
              </a:rPr>
              <a:t>Remove parked cars</a:t>
            </a:r>
            <a:endParaRPr b="1">
              <a:solidFill>
                <a:schemeClr val="dk1"/>
              </a:solidFill>
            </a:endParaRPr>
          </a:p>
        </p:txBody>
      </p:sp>
      <p:pic>
        <p:nvPicPr>
          <p:cNvPr id="262" name="Google Shape;262;p24"/>
          <p:cNvPicPr preferRelativeResize="0"/>
          <p:nvPr/>
        </p:nvPicPr>
        <p:blipFill>
          <a:blip r:embed="rId3">
            <a:alphaModFix/>
          </a:blip>
          <a:stretch>
            <a:fillRect/>
          </a:stretch>
        </p:blipFill>
        <p:spPr>
          <a:xfrm>
            <a:off x="5175600" y="3182750"/>
            <a:ext cx="2857500" cy="1609725"/>
          </a:xfrm>
          <a:prstGeom prst="rect">
            <a:avLst/>
          </a:prstGeom>
          <a:noFill/>
          <a:ln cap="flat" cmpd="sng" w="9525">
            <a:solidFill>
              <a:schemeClr val="dk1"/>
            </a:solidFill>
            <a:prstDash val="solid"/>
            <a:round/>
            <a:headEnd len="sm" w="sm" type="none"/>
            <a:tailEnd len="sm" w="sm" type="none"/>
          </a:ln>
        </p:spPr>
      </p:pic>
      <p:pic>
        <p:nvPicPr>
          <p:cNvPr id="263" name="Google Shape;263;p24"/>
          <p:cNvPicPr preferRelativeResize="0"/>
          <p:nvPr/>
        </p:nvPicPr>
        <p:blipFill>
          <a:blip r:embed="rId4">
            <a:alphaModFix/>
          </a:blip>
          <a:stretch>
            <a:fillRect/>
          </a:stretch>
        </p:blipFill>
        <p:spPr>
          <a:xfrm>
            <a:off x="786300" y="3183951"/>
            <a:ext cx="2857502" cy="1607324"/>
          </a:xfrm>
          <a:prstGeom prst="rect">
            <a:avLst/>
          </a:prstGeom>
          <a:noFill/>
          <a:ln cap="flat" cmpd="sng" w="9525">
            <a:solidFill>
              <a:srgbClr val="274857"/>
            </a:solidFill>
            <a:prstDash val="solid"/>
            <a:round/>
            <a:headEnd len="sm" w="sm" type="none"/>
            <a:tailEnd len="sm" w="sm" type="none"/>
          </a:ln>
        </p:spPr>
      </p:pic>
      <p:sp>
        <p:nvSpPr>
          <p:cNvPr id="264" name="Google Shape;264;p24"/>
          <p:cNvSpPr/>
          <p:nvPr/>
        </p:nvSpPr>
        <p:spPr>
          <a:xfrm>
            <a:off x="3941700" y="3783600"/>
            <a:ext cx="936000" cy="258900"/>
          </a:xfrm>
          <a:prstGeom prst="rightArrow">
            <a:avLst>
              <a:gd fmla="val 50000" name="adj1"/>
              <a:gd fmla="val 50000" name="adj2"/>
            </a:avLst>
          </a:prstGeom>
          <a:solidFill>
            <a:srgbClr val="6FBEA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24"/>
          <p:cNvSpPr/>
          <p:nvPr/>
        </p:nvSpPr>
        <p:spPr>
          <a:xfrm>
            <a:off x="5670800" y="2960300"/>
            <a:ext cx="758700" cy="6198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24"/>
          <p:cNvSpPr txBox="1"/>
          <p:nvPr/>
        </p:nvSpPr>
        <p:spPr>
          <a:xfrm>
            <a:off x="5826825" y="2394050"/>
            <a:ext cx="7587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4800"/>
              <a:t>❓</a:t>
            </a:r>
            <a:endParaRPr sz="4800">
              <a:solidFill>
                <a:schemeClr val="dk1"/>
              </a:solidFill>
            </a:endParaRPr>
          </a:p>
        </p:txBody>
      </p:sp>
      <p:pic>
        <p:nvPicPr>
          <p:cNvPr id="267" name="Google Shape;267;p24"/>
          <p:cNvPicPr preferRelativeResize="0"/>
          <p:nvPr/>
        </p:nvPicPr>
        <p:blipFill>
          <a:blip r:embed="rId5">
            <a:alphaModFix/>
          </a:blip>
          <a:stretch>
            <a:fillRect/>
          </a:stretch>
        </p:blipFill>
        <p:spPr>
          <a:xfrm>
            <a:off x="5670804" y="1096725"/>
            <a:ext cx="3286374" cy="1299700"/>
          </a:xfrm>
          <a:prstGeom prst="rect">
            <a:avLst/>
          </a:prstGeom>
          <a:noFill/>
          <a:ln cap="flat" cmpd="sng" w="19050">
            <a:solidFill>
              <a:srgbClr val="00FF00"/>
            </a:solidFill>
            <a:prstDash val="solid"/>
            <a:round/>
            <a:headEnd len="sm" w="sm" type="none"/>
            <a:tailEnd len="sm" w="sm" type="none"/>
          </a:ln>
        </p:spPr>
      </p:pic>
      <p:cxnSp>
        <p:nvCxnSpPr>
          <p:cNvPr id="268" name="Google Shape;268;p24"/>
          <p:cNvCxnSpPr/>
          <p:nvPr/>
        </p:nvCxnSpPr>
        <p:spPr>
          <a:xfrm rot="10800000">
            <a:off x="5698575" y="2405300"/>
            <a:ext cx="277500" cy="555000"/>
          </a:xfrm>
          <a:prstGeom prst="straightConnector1">
            <a:avLst/>
          </a:prstGeom>
          <a:noFill/>
          <a:ln cap="flat" cmpd="sng" w="19050">
            <a:solidFill>
              <a:srgbClr val="00FF00"/>
            </a:solidFill>
            <a:prstDash val="solid"/>
            <a:round/>
            <a:headEnd len="med" w="med" type="none"/>
            <a:tailEnd len="med" w="med" type="none"/>
          </a:ln>
        </p:spPr>
      </p:cxnSp>
      <p:cxnSp>
        <p:nvCxnSpPr>
          <p:cNvPr id="269" name="Google Shape;269;p24"/>
          <p:cNvCxnSpPr/>
          <p:nvPr/>
        </p:nvCxnSpPr>
        <p:spPr>
          <a:xfrm flipH="1" rot="10800000">
            <a:off x="6429375" y="2414350"/>
            <a:ext cx="2525400" cy="758700"/>
          </a:xfrm>
          <a:prstGeom prst="straightConnector1">
            <a:avLst/>
          </a:prstGeom>
          <a:noFill/>
          <a:ln cap="flat" cmpd="sng" w="19050">
            <a:solidFill>
              <a:srgbClr val="00FF00"/>
            </a:solidFill>
            <a:prstDash val="solid"/>
            <a:round/>
            <a:headEnd len="med" w="med" type="none"/>
            <a:tailEnd len="med" w="med" type="none"/>
          </a:ln>
        </p:spPr>
      </p:cxnSp>
      <p:sp>
        <p:nvSpPr>
          <p:cNvPr id="270" name="Google Shape;270;p24"/>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MARCO CORDÓN</a:t>
            </a:r>
            <a:endParaRPr b="1"/>
          </a:p>
          <a:p>
            <a:pPr indent="0" lvl="0" marL="0" rtl="0" algn="r">
              <a:spcBef>
                <a:spcPts val="0"/>
              </a:spcBef>
              <a:spcAft>
                <a:spcPts val="0"/>
              </a:spcAft>
              <a:buNone/>
            </a:pPr>
            <a:r>
              <a:rPr b="1" lang="ca"/>
              <a:t>1691727</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graphicFrame>
        <p:nvGraphicFramePr>
          <p:cNvPr id="276" name="Google Shape;276;p25"/>
          <p:cNvGraphicFramePr/>
          <p:nvPr/>
        </p:nvGraphicFramePr>
        <p:xfrm>
          <a:off x="528313" y="21058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96200">
                <a:tc>
                  <a:txBody>
                    <a:bodyPr/>
                    <a:lstStyle/>
                    <a:p>
                      <a:pPr indent="0" lvl="0" marL="0" rtl="0" algn="ctr">
                        <a:spcBef>
                          <a:spcPts val="0"/>
                        </a:spcBef>
                        <a:spcAft>
                          <a:spcPts val="0"/>
                        </a:spcAft>
                        <a:buNone/>
                      </a:pPr>
                      <a:r>
                        <a:rPr lang="ca" sz="1300"/>
                        <a:t>18.0/17.9</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1.5/4.7</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0.75/3.2</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6.1/9.5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15.1/17.6</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0.12/1.5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6.92/9.07</a:t>
                      </a:r>
                      <a:endParaRPr sz="1300"/>
                    </a:p>
                  </a:txBody>
                  <a:tcPr marT="91425" marB="91425" marR="91425" marL="91425">
                    <a:lnL cap="flat" cmpd="sng" w="9525">
                      <a:solidFill>
                        <a:srgbClr val="000000"/>
                      </a:solidFill>
                      <a:prstDash val="solid"/>
                      <a:round/>
                      <a:headEnd len="sm" w="sm" type="none"/>
                      <a:tailEnd len="sm" w="sm" type="none"/>
                    </a:lnL>
                    <a:solidFill>
                      <a:srgbClr val="D9D9D9"/>
                    </a:solidFill>
                  </a:tcPr>
                </a:tc>
              </a:tr>
            </a:tbl>
          </a:graphicData>
        </a:graphic>
      </p:graphicFrame>
      <p:graphicFrame>
        <p:nvGraphicFramePr>
          <p:cNvPr id="277" name="Google Shape;277;p25"/>
          <p:cNvGraphicFramePr/>
          <p:nvPr/>
        </p:nvGraphicFramePr>
        <p:xfrm>
          <a:off x="528313" y="13134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27000">
                <a:tc gridSpan="7">
                  <a:txBody>
                    <a:bodyPr/>
                    <a:lstStyle/>
                    <a:p>
                      <a:pPr indent="0" lvl="0" marL="0" rtl="0" algn="ctr">
                        <a:spcBef>
                          <a:spcPts val="0"/>
                        </a:spcBef>
                        <a:spcAft>
                          <a:spcPts val="0"/>
                        </a:spcAft>
                        <a:buNone/>
                      </a:pPr>
                      <a:r>
                        <a:rPr b="1" lang="ca"/>
                        <a:t>IDF1 / HOTA (SEQ03)</a:t>
                      </a:r>
                      <a:endParaRPr b="1"/>
                    </a:p>
                  </a:txBody>
                  <a:tcPr marT="91425" marB="91425" marR="91425" marL="91425">
                    <a:solidFill>
                      <a:srgbClr val="CFE2F3"/>
                    </a:solidFill>
                  </a:tcPr>
                </a:tc>
                <a:tc hMerge="1"/>
                <a:tc hMerge="1"/>
                <a:tc hMerge="1"/>
                <a:tc hMerge="1"/>
                <a:tc hMerge="1"/>
                <a:tc hMerge="1"/>
              </a:tr>
              <a:tr h="396200">
                <a:tc>
                  <a:txBody>
                    <a:bodyPr/>
                    <a:lstStyle/>
                    <a:p>
                      <a:pPr indent="0" lvl="0" marL="0" rtl="0" algn="ctr">
                        <a:spcBef>
                          <a:spcPts val="0"/>
                        </a:spcBef>
                        <a:spcAft>
                          <a:spcPts val="0"/>
                        </a:spcAft>
                        <a:buNone/>
                      </a:pPr>
                      <a:r>
                        <a:rPr b="1" lang="ca"/>
                        <a:t>c010</a:t>
                      </a:r>
                      <a:endParaRPr b="1" baseline="-25000"/>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c011</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c012</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c013</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c014</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c015</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Average</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r>
            </a:tbl>
          </a:graphicData>
        </a:graphic>
      </p:graphicFrame>
      <p:sp>
        <p:nvSpPr>
          <p:cNvPr id="278" name="Google Shape;278;p25"/>
          <p:cNvSpPr txBox="1"/>
          <p:nvPr/>
        </p:nvSpPr>
        <p:spPr>
          <a:xfrm>
            <a:off x="452075" y="811900"/>
            <a:ext cx="6826200" cy="39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ca">
                <a:solidFill>
                  <a:schemeClr val="dk1"/>
                </a:solidFill>
              </a:rPr>
              <a:t>RESULTS FROM LAST WEEK:</a:t>
            </a:r>
            <a:endParaRPr>
              <a:solidFill>
                <a:schemeClr val="dk1"/>
              </a:solidFill>
            </a:endParaRPr>
          </a:p>
        </p:txBody>
      </p:sp>
      <p:sp>
        <p:nvSpPr>
          <p:cNvPr id="279" name="Google Shape;279;p25"/>
          <p:cNvSpPr txBox="1"/>
          <p:nvPr/>
        </p:nvSpPr>
        <p:spPr>
          <a:xfrm>
            <a:off x="490200" y="2786450"/>
            <a:ext cx="6826200" cy="39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ca">
                <a:solidFill>
                  <a:schemeClr val="dk1"/>
                </a:solidFill>
              </a:rPr>
              <a:t>CURRENT WEEK ADDITION: </a:t>
            </a:r>
            <a:r>
              <a:rPr b="1" lang="ca">
                <a:solidFill>
                  <a:schemeClr val="dk1"/>
                </a:solidFill>
              </a:rPr>
              <a:t>Remove parked cars (Post-processing)</a:t>
            </a:r>
            <a:endParaRPr b="1">
              <a:solidFill>
                <a:schemeClr val="dk1"/>
              </a:solidFill>
            </a:endParaRPr>
          </a:p>
        </p:txBody>
      </p:sp>
      <p:graphicFrame>
        <p:nvGraphicFramePr>
          <p:cNvPr id="280" name="Google Shape;280;p25"/>
          <p:cNvGraphicFramePr/>
          <p:nvPr/>
        </p:nvGraphicFramePr>
        <p:xfrm>
          <a:off x="528313" y="41324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96200">
                <a:tc>
                  <a:txBody>
                    <a:bodyPr/>
                    <a:lstStyle/>
                    <a:p>
                      <a:pPr indent="0" lvl="0" marL="0" rtl="0" algn="ctr">
                        <a:spcBef>
                          <a:spcPts val="0"/>
                        </a:spcBef>
                        <a:spcAft>
                          <a:spcPts val="0"/>
                        </a:spcAft>
                        <a:buNone/>
                      </a:pPr>
                      <a:r>
                        <a:rPr lang="ca" sz="1300"/>
                        <a:t>57.7/36.6</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5.33/5.82</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9.69/11.5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33.4/24.0</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52.18/38.6</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7.42/12.04</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27.6/21.3</a:t>
                      </a:r>
                      <a:endParaRPr sz="1300"/>
                    </a:p>
                  </a:txBody>
                  <a:tcPr marT="91425" marB="91425" marR="91425" marL="91425">
                    <a:lnL cap="flat" cmpd="sng" w="9525">
                      <a:solidFill>
                        <a:srgbClr val="000000"/>
                      </a:solidFill>
                      <a:prstDash val="solid"/>
                      <a:round/>
                      <a:headEnd len="sm" w="sm" type="none"/>
                      <a:tailEnd len="sm" w="sm" type="none"/>
                    </a:lnL>
                    <a:solidFill>
                      <a:srgbClr val="D9D9D9"/>
                    </a:solidFill>
                  </a:tcPr>
                </a:tc>
              </a:tr>
            </a:tbl>
          </a:graphicData>
        </a:graphic>
      </p:graphicFrame>
      <p:graphicFrame>
        <p:nvGraphicFramePr>
          <p:cNvPr id="281" name="Google Shape;281;p25"/>
          <p:cNvGraphicFramePr/>
          <p:nvPr/>
        </p:nvGraphicFramePr>
        <p:xfrm>
          <a:off x="528313" y="33400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27000">
                <a:tc gridSpan="7">
                  <a:txBody>
                    <a:bodyPr/>
                    <a:lstStyle/>
                    <a:p>
                      <a:pPr indent="0" lvl="0" marL="0" rtl="0" algn="ctr">
                        <a:spcBef>
                          <a:spcPts val="0"/>
                        </a:spcBef>
                        <a:spcAft>
                          <a:spcPts val="0"/>
                        </a:spcAft>
                        <a:buNone/>
                      </a:pPr>
                      <a:r>
                        <a:rPr b="1" lang="ca"/>
                        <a:t>IDF1 / HOTA (SEQ03)</a:t>
                      </a:r>
                      <a:endParaRPr b="1"/>
                    </a:p>
                  </a:txBody>
                  <a:tcPr marT="91425" marB="91425" marR="91425" marL="91425">
                    <a:solidFill>
                      <a:srgbClr val="CFE2F3"/>
                    </a:solidFill>
                  </a:tcPr>
                </a:tc>
                <a:tc hMerge="1"/>
                <a:tc hMerge="1"/>
                <a:tc hMerge="1"/>
                <a:tc hMerge="1"/>
                <a:tc hMerge="1"/>
                <a:tc hMerge="1"/>
              </a:tr>
              <a:tr h="396200">
                <a:tc>
                  <a:txBody>
                    <a:bodyPr/>
                    <a:lstStyle/>
                    <a:p>
                      <a:pPr indent="0" lvl="0" marL="0" rtl="0" algn="ctr">
                        <a:spcBef>
                          <a:spcPts val="0"/>
                        </a:spcBef>
                        <a:spcAft>
                          <a:spcPts val="0"/>
                        </a:spcAft>
                        <a:buNone/>
                      </a:pPr>
                      <a:r>
                        <a:rPr b="1" lang="ca"/>
                        <a:t>c010</a:t>
                      </a:r>
                      <a:endParaRPr b="1" baseline="-25000"/>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c011</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c012</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c013</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c014</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c015</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Average</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r>
            </a:tbl>
          </a:graphicData>
        </a:graphic>
      </p:graphicFrame>
      <p:sp>
        <p:nvSpPr>
          <p:cNvPr id="282" name="Google Shape;282;p25"/>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MARCO CORDÓN</a:t>
            </a:r>
            <a:endParaRPr b="1"/>
          </a:p>
          <a:p>
            <a:pPr indent="0" lvl="0" marL="0" rtl="0" algn="r">
              <a:spcBef>
                <a:spcPts val="0"/>
              </a:spcBef>
              <a:spcAft>
                <a:spcPts val="0"/>
              </a:spcAft>
              <a:buNone/>
            </a:pPr>
            <a:r>
              <a:rPr b="1" lang="ca"/>
              <a:t>1691727</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6"/>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graphicFrame>
        <p:nvGraphicFramePr>
          <p:cNvPr id="288" name="Google Shape;288;p26"/>
          <p:cNvGraphicFramePr/>
          <p:nvPr/>
        </p:nvGraphicFramePr>
        <p:xfrm>
          <a:off x="528313" y="21058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96200">
                <a:tc>
                  <a:txBody>
                    <a:bodyPr/>
                    <a:lstStyle/>
                    <a:p>
                      <a:pPr indent="0" lvl="0" marL="0" rtl="0" algn="ctr">
                        <a:spcBef>
                          <a:spcPts val="0"/>
                        </a:spcBef>
                        <a:spcAft>
                          <a:spcPts val="0"/>
                        </a:spcAft>
                        <a:buNone/>
                      </a:pPr>
                      <a:r>
                        <a:rPr lang="ca" sz="1300"/>
                        <a:t>18.0/17.9</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1.5/4.7</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0.75/3.2</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6.1/9.5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15.1/17.6</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0.12/1.5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6.92/9.07</a:t>
                      </a:r>
                      <a:endParaRPr sz="1300"/>
                    </a:p>
                  </a:txBody>
                  <a:tcPr marT="91425" marB="91425" marR="91425" marL="91425">
                    <a:lnL cap="flat" cmpd="sng" w="9525">
                      <a:solidFill>
                        <a:srgbClr val="000000"/>
                      </a:solidFill>
                      <a:prstDash val="solid"/>
                      <a:round/>
                      <a:headEnd len="sm" w="sm" type="none"/>
                      <a:tailEnd len="sm" w="sm" type="none"/>
                    </a:lnL>
                    <a:solidFill>
                      <a:srgbClr val="D9D9D9"/>
                    </a:solidFill>
                  </a:tcPr>
                </a:tc>
              </a:tr>
            </a:tbl>
          </a:graphicData>
        </a:graphic>
      </p:graphicFrame>
      <p:graphicFrame>
        <p:nvGraphicFramePr>
          <p:cNvPr id="289" name="Google Shape;289;p26"/>
          <p:cNvGraphicFramePr/>
          <p:nvPr/>
        </p:nvGraphicFramePr>
        <p:xfrm>
          <a:off x="528313" y="13134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27000">
                <a:tc gridSpan="7">
                  <a:txBody>
                    <a:bodyPr/>
                    <a:lstStyle/>
                    <a:p>
                      <a:pPr indent="0" lvl="0" marL="0" rtl="0" algn="ctr">
                        <a:spcBef>
                          <a:spcPts val="0"/>
                        </a:spcBef>
                        <a:spcAft>
                          <a:spcPts val="0"/>
                        </a:spcAft>
                        <a:buNone/>
                      </a:pPr>
                      <a:r>
                        <a:rPr b="1" lang="ca"/>
                        <a:t>IDF1 / HOTA (SEQ03)</a:t>
                      </a:r>
                      <a:endParaRPr b="1"/>
                    </a:p>
                  </a:txBody>
                  <a:tcPr marT="91425" marB="91425" marR="91425" marL="91425">
                    <a:solidFill>
                      <a:srgbClr val="CFE2F3"/>
                    </a:solidFill>
                  </a:tcPr>
                </a:tc>
                <a:tc hMerge="1"/>
                <a:tc hMerge="1"/>
                <a:tc hMerge="1"/>
                <a:tc hMerge="1"/>
                <a:tc hMerge="1"/>
                <a:tc hMerge="1"/>
              </a:tr>
              <a:tr h="396200">
                <a:tc>
                  <a:txBody>
                    <a:bodyPr/>
                    <a:lstStyle/>
                    <a:p>
                      <a:pPr indent="0" lvl="0" marL="0" rtl="0" algn="ctr">
                        <a:spcBef>
                          <a:spcPts val="0"/>
                        </a:spcBef>
                        <a:spcAft>
                          <a:spcPts val="0"/>
                        </a:spcAft>
                        <a:buNone/>
                      </a:pPr>
                      <a:r>
                        <a:rPr b="1" lang="ca"/>
                        <a:t>c010</a:t>
                      </a:r>
                      <a:endParaRPr b="1" baseline="-25000"/>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c011</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c012</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c013</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c014</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c015</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Average</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r>
            </a:tbl>
          </a:graphicData>
        </a:graphic>
      </p:graphicFrame>
      <p:sp>
        <p:nvSpPr>
          <p:cNvPr id="290" name="Google Shape;290;p26"/>
          <p:cNvSpPr txBox="1"/>
          <p:nvPr/>
        </p:nvSpPr>
        <p:spPr>
          <a:xfrm>
            <a:off x="452075" y="811900"/>
            <a:ext cx="6826200" cy="39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ca">
                <a:solidFill>
                  <a:schemeClr val="dk1"/>
                </a:solidFill>
              </a:rPr>
              <a:t>RESULTS FROM LAST WEEK:</a:t>
            </a:r>
            <a:endParaRPr>
              <a:solidFill>
                <a:schemeClr val="dk1"/>
              </a:solidFill>
            </a:endParaRPr>
          </a:p>
        </p:txBody>
      </p:sp>
      <p:sp>
        <p:nvSpPr>
          <p:cNvPr id="291" name="Google Shape;291;p26"/>
          <p:cNvSpPr txBox="1"/>
          <p:nvPr/>
        </p:nvSpPr>
        <p:spPr>
          <a:xfrm>
            <a:off x="490200" y="2786450"/>
            <a:ext cx="6826200" cy="39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ca">
                <a:solidFill>
                  <a:schemeClr val="dk1"/>
                </a:solidFill>
              </a:rPr>
              <a:t>CURRENT WEEK ADDITION: </a:t>
            </a:r>
            <a:r>
              <a:rPr b="1" lang="ca">
                <a:solidFill>
                  <a:schemeClr val="dk1"/>
                </a:solidFill>
              </a:rPr>
              <a:t>Remove parked cars (Post-processing)</a:t>
            </a:r>
            <a:endParaRPr b="1">
              <a:solidFill>
                <a:schemeClr val="dk1"/>
              </a:solidFill>
            </a:endParaRPr>
          </a:p>
        </p:txBody>
      </p:sp>
      <p:graphicFrame>
        <p:nvGraphicFramePr>
          <p:cNvPr id="292" name="Google Shape;292;p26"/>
          <p:cNvGraphicFramePr/>
          <p:nvPr/>
        </p:nvGraphicFramePr>
        <p:xfrm>
          <a:off x="528313" y="41324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96200">
                <a:tc>
                  <a:txBody>
                    <a:bodyPr/>
                    <a:lstStyle/>
                    <a:p>
                      <a:pPr indent="0" lvl="0" marL="0" rtl="0" algn="ctr">
                        <a:spcBef>
                          <a:spcPts val="0"/>
                        </a:spcBef>
                        <a:spcAft>
                          <a:spcPts val="0"/>
                        </a:spcAft>
                        <a:buNone/>
                      </a:pPr>
                      <a:r>
                        <a:rPr lang="ca" sz="1300"/>
                        <a:t>57.7/36.6</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5.33/5.82</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9.69/11.5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33.4/24.0</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52.18/38.6</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7.42/12.04</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ca" sz="1300"/>
                        <a:t>27.6/21.3</a:t>
                      </a:r>
                      <a:endParaRPr sz="1300"/>
                    </a:p>
                  </a:txBody>
                  <a:tcPr marT="91425" marB="91425" marR="91425" marL="91425">
                    <a:lnL cap="flat" cmpd="sng" w="9525">
                      <a:solidFill>
                        <a:srgbClr val="000000"/>
                      </a:solidFill>
                      <a:prstDash val="solid"/>
                      <a:round/>
                      <a:headEnd len="sm" w="sm" type="none"/>
                      <a:tailEnd len="sm" w="sm" type="none"/>
                    </a:lnL>
                    <a:solidFill>
                      <a:srgbClr val="D9D9D9"/>
                    </a:solidFill>
                  </a:tcPr>
                </a:tc>
              </a:tr>
            </a:tbl>
          </a:graphicData>
        </a:graphic>
      </p:graphicFrame>
      <p:graphicFrame>
        <p:nvGraphicFramePr>
          <p:cNvPr id="293" name="Google Shape;293;p26"/>
          <p:cNvGraphicFramePr/>
          <p:nvPr/>
        </p:nvGraphicFramePr>
        <p:xfrm>
          <a:off x="528313" y="3340025"/>
          <a:ext cx="3000000" cy="3000000"/>
        </p:xfrm>
        <a:graphic>
          <a:graphicData uri="http://schemas.openxmlformats.org/drawingml/2006/table">
            <a:tbl>
              <a:tblPr>
                <a:noFill/>
                <a:tableStyleId>{E331720C-9CCF-4F73-9AF2-7F99A6C7BEAE}</a:tableStyleId>
              </a:tblPr>
              <a:tblGrid>
                <a:gridCol w="872800"/>
                <a:gridCol w="1094850"/>
                <a:gridCol w="1094850"/>
                <a:gridCol w="1031200"/>
                <a:gridCol w="1096875"/>
                <a:gridCol w="1108325"/>
                <a:gridCol w="1281400"/>
              </a:tblGrid>
              <a:tr h="327000">
                <a:tc gridSpan="7">
                  <a:txBody>
                    <a:bodyPr/>
                    <a:lstStyle/>
                    <a:p>
                      <a:pPr indent="0" lvl="0" marL="0" rtl="0" algn="ctr">
                        <a:spcBef>
                          <a:spcPts val="0"/>
                        </a:spcBef>
                        <a:spcAft>
                          <a:spcPts val="0"/>
                        </a:spcAft>
                        <a:buNone/>
                      </a:pPr>
                      <a:r>
                        <a:rPr b="1" lang="ca"/>
                        <a:t>IDF1 / HOTA (SEQ03)</a:t>
                      </a:r>
                      <a:endParaRPr b="1"/>
                    </a:p>
                  </a:txBody>
                  <a:tcPr marT="91425" marB="91425" marR="91425" marL="91425">
                    <a:solidFill>
                      <a:srgbClr val="CFE2F3"/>
                    </a:solidFill>
                  </a:tcPr>
                </a:tc>
                <a:tc hMerge="1"/>
                <a:tc hMerge="1"/>
                <a:tc hMerge="1"/>
                <a:tc hMerge="1"/>
                <a:tc hMerge="1"/>
                <a:tc hMerge="1"/>
              </a:tr>
              <a:tr h="396200">
                <a:tc>
                  <a:txBody>
                    <a:bodyPr/>
                    <a:lstStyle/>
                    <a:p>
                      <a:pPr indent="0" lvl="0" marL="0" rtl="0" algn="ctr">
                        <a:spcBef>
                          <a:spcPts val="0"/>
                        </a:spcBef>
                        <a:spcAft>
                          <a:spcPts val="0"/>
                        </a:spcAft>
                        <a:buNone/>
                      </a:pPr>
                      <a:r>
                        <a:rPr b="1" lang="ca"/>
                        <a:t>c010</a:t>
                      </a:r>
                      <a:endParaRPr b="1" baseline="-25000"/>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c011</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c012</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c013</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c014</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c015</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ca"/>
                        <a:t>Average</a:t>
                      </a:r>
                      <a:endParaRPr b="1"/>
                    </a:p>
                  </a:txBody>
                  <a:tcPr marT="91425" marB="91425" marR="91425" marL="91425">
                    <a:lnB cap="flat" cmpd="sng" w="9525">
                      <a:solidFill>
                        <a:srgbClr val="000000"/>
                      </a:solidFill>
                      <a:prstDash val="solid"/>
                      <a:round/>
                      <a:headEnd len="sm" w="sm" type="none"/>
                      <a:tailEnd len="sm" w="sm" type="none"/>
                    </a:lnB>
                    <a:solidFill>
                      <a:srgbClr val="D9EAD3"/>
                    </a:solidFill>
                  </a:tcPr>
                </a:tc>
              </a:tr>
            </a:tbl>
          </a:graphicData>
        </a:graphic>
      </p:graphicFrame>
      <p:sp>
        <p:nvSpPr>
          <p:cNvPr id="294" name="Google Shape;294;p26"/>
          <p:cNvSpPr/>
          <p:nvPr/>
        </p:nvSpPr>
        <p:spPr>
          <a:xfrm>
            <a:off x="1526400" y="3531925"/>
            <a:ext cx="1951800" cy="1332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5" name="Google Shape;295;p26"/>
          <p:cNvPicPr preferRelativeResize="0"/>
          <p:nvPr/>
        </p:nvPicPr>
        <p:blipFill>
          <a:blip r:embed="rId3">
            <a:alphaModFix/>
          </a:blip>
          <a:stretch>
            <a:fillRect/>
          </a:stretch>
        </p:blipFill>
        <p:spPr>
          <a:xfrm>
            <a:off x="4044575" y="1095762"/>
            <a:ext cx="2782660" cy="2086988"/>
          </a:xfrm>
          <a:prstGeom prst="rect">
            <a:avLst/>
          </a:prstGeom>
          <a:noFill/>
          <a:ln cap="flat" cmpd="sng" w="19050">
            <a:solidFill>
              <a:srgbClr val="FF0000"/>
            </a:solidFill>
            <a:prstDash val="solid"/>
            <a:round/>
            <a:headEnd len="sm" w="sm" type="none"/>
            <a:tailEnd len="sm" w="sm" type="none"/>
          </a:ln>
        </p:spPr>
      </p:pic>
      <p:pic>
        <p:nvPicPr>
          <p:cNvPr id="296" name="Google Shape;296;p26"/>
          <p:cNvPicPr preferRelativeResize="0"/>
          <p:nvPr/>
        </p:nvPicPr>
        <p:blipFill>
          <a:blip r:embed="rId4">
            <a:alphaModFix/>
          </a:blip>
          <a:stretch>
            <a:fillRect/>
          </a:stretch>
        </p:blipFill>
        <p:spPr>
          <a:xfrm>
            <a:off x="452075" y="1075800"/>
            <a:ext cx="2782650" cy="2087000"/>
          </a:xfrm>
          <a:prstGeom prst="rect">
            <a:avLst/>
          </a:prstGeom>
          <a:noFill/>
          <a:ln cap="flat" cmpd="sng" w="19050">
            <a:solidFill>
              <a:srgbClr val="FF0000"/>
            </a:solidFill>
            <a:prstDash val="solid"/>
            <a:round/>
            <a:headEnd len="sm" w="sm" type="none"/>
            <a:tailEnd len="sm" w="sm" type="none"/>
          </a:ln>
        </p:spPr>
      </p:pic>
      <p:cxnSp>
        <p:nvCxnSpPr>
          <p:cNvPr id="297" name="Google Shape;297;p26"/>
          <p:cNvCxnSpPr>
            <a:stCxn id="294" idx="2"/>
          </p:cNvCxnSpPr>
          <p:nvPr/>
        </p:nvCxnSpPr>
        <p:spPr>
          <a:xfrm rot="10800000">
            <a:off x="462600" y="3191425"/>
            <a:ext cx="1063800" cy="1006500"/>
          </a:xfrm>
          <a:prstGeom prst="straightConnector1">
            <a:avLst/>
          </a:prstGeom>
          <a:noFill/>
          <a:ln cap="flat" cmpd="sng" w="19050">
            <a:solidFill>
              <a:srgbClr val="FF0000"/>
            </a:solidFill>
            <a:prstDash val="solid"/>
            <a:round/>
            <a:headEnd len="med" w="med" type="none"/>
            <a:tailEnd len="med" w="med" type="none"/>
          </a:ln>
        </p:spPr>
      </p:cxnSp>
      <p:cxnSp>
        <p:nvCxnSpPr>
          <p:cNvPr id="298" name="Google Shape;298;p26"/>
          <p:cNvCxnSpPr>
            <a:stCxn id="294" idx="7"/>
          </p:cNvCxnSpPr>
          <p:nvPr/>
        </p:nvCxnSpPr>
        <p:spPr>
          <a:xfrm flipH="1" rot="10800000">
            <a:off x="3192366" y="3200792"/>
            <a:ext cx="54600" cy="526200"/>
          </a:xfrm>
          <a:prstGeom prst="straightConnector1">
            <a:avLst/>
          </a:prstGeom>
          <a:noFill/>
          <a:ln cap="flat" cmpd="sng" w="19050">
            <a:solidFill>
              <a:srgbClr val="FF0000"/>
            </a:solidFill>
            <a:prstDash val="solid"/>
            <a:round/>
            <a:headEnd len="med" w="med" type="none"/>
            <a:tailEnd len="med" w="med" type="none"/>
          </a:ln>
        </p:spPr>
      </p:cxnSp>
      <p:cxnSp>
        <p:nvCxnSpPr>
          <p:cNvPr id="299" name="Google Shape;299;p26"/>
          <p:cNvCxnSpPr>
            <a:stCxn id="294" idx="6"/>
          </p:cNvCxnSpPr>
          <p:nvPr/>
        </p:nvCxnSpPr>
        <p:spPr>
          <a:xfrm flipH="1" rot="10800000">
            <a:off x="3478200" y="3191425"/>
            <a:ext cx="555300" cy="1006500"/>
          </a:xfrm>
          <a:prstGeom prst="straightConnector1">
            <a:avLst/>
          </a:prstGeom>
          <a:noFill/>
          <a:ln cap="flat" cmpd="sng" w="19050">
            <a:solidFill>
              <a:srgbClr val="FF0000"/>
            </a:solidFill>
            <a:prstDash val="solid"/>
            <a:round/>
            <a:headEnd len="med" w="med" type="none"/>
            <a:tailEnd len="med" w="med" type="none"/>
          </a:ln>
        </p:spPr>
      </p:cxnSp>
      <p:cxnSp>
        <p:nvCxnSpPr>
          <p:cNvPr id="300" name="Google Shape;300;p26"/>
          <p:cNvCxnSpPr>
            <a:stCxn id="294" idx="5"/>
          </p:cNvCxnSpPr>
          <p:nvPr/>
        </p:nvCxnSpPr>
        <p:spPr>
          <a:xfrm flipH="1" rot="10800000">
            <a:off x="3192366" y="3200658"/>
            <a:ext cx="3625500" cy="1468200"/>
          </a:xfrm>
          <a:prstGeom prst="straightConnector1">
            <a:avLst/>
          </a:prstGeom>
          <a:noFill/>
          <a:ln cap="flat" cmpd="sng" w="19050">
            <a:solidFill>
              <a:srgbClr val="FF0000"/>
            </a:solidFill>
            <a:prstDash val="solid"/>
            <a:round/>
            <a:headEnd len="med" w="med" type="none"/>
            <a:tailEnd len="med" w="med" type="none"/>
          </a:ln>
        </p:spPr>
      </p:cxnSp>
      <p:sp>
        <p:nvSpPr>
          <p:cNvPr id="301" name="Google Shape;301;p26"/>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MARCO CORDÓN</a:t>
            </a:r>
            <a:endParaRPr b="1"/>
          </a:p>
          <a:p>
            <a:pPr indent="0" lvl="0" marL="0" rtl="0" algn="r">
              <a:spcBef>
                <a:spcPts val="0"/>
              </a:spcBef>
              <a:spcAft>
                <a:spcPts val="0"/>
              </a:spcAft>
              <a:buNone/>
            </a:pPr>
            <a:r>
              <a:rPr b="1" lang="ca"/>
              <a:t>1691727</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9"/>
          <p:cNvSpPr txBox="1"/>
          <p:nvPr>
            <p:ph idx="4294967295" type="title"/>
          </p:nvPr>
        </p:nvSpPr>
        <p:spPr>
          <a:xfrm>
            <a:off x="265875" y="129775"/>
            <a:ext cx="81162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Index</a:t>
            </a:r>
            <a:endParaRPr sz="2400">
              <a:solidFill>
                <a:schemeClr val="accent4"/>
              </a:solidFill>
            </a:endParaRPr>
          </a:p>
        </p:txBody>
      </p:sp>
      <p:sp>
        <p:nvSpPr>
          <p:cNvPr id="40" name="Google Shape;40;p9"/>
          <p:cNvSpPr txBox="1"/>
          <p:nvPr/>
        </p:nvSpPr>
        <p:spPr>
          <a:xfrm>
            <a:off x="416300" y="832575"/>
            <a:ext cx="7965900" cy="3617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6FBEAE"/>
              </a:buClr>
              <a:buSzPts val="2400"/>
              <a:buAutoNum type="arabicPeriod"/>
            </a:pPr>
            <a:r>
              <a:rPr b="1" lang="ca" sz="2400">
                <a:solidFill>
                  <a:srgbClr val="6FBEAE"/>
                </a:solidFill>
              </a:rPr>
              <a:t>Task 1.1</a:t>
            </a:r>
            <a:endParaRPr b="1" sz="2400">
              <a:solidFill>
                <a:srgbClr val="6FBEAE"/>
              </a:solidFill>
            </a:endParaRPr>
          </a:p>
          <a:p>
            <a:pPr indent="-381000" lvl="0" marL="457200" rtl="0" algn="l">
              <a:spcBef>
                <a:spcPts val="0"/>
              </a:spcBef>
              <a:spcAft>
                <a:spcPts val="0"/>
              </a:spcAft>
              <a:buClr>
                <a:srgbClr val="6FBEAE"/>
              </a:buClr>
              <a:buSzPts val="2400"/>
              <a:buAutoNum type="arabicPeriod"/>
            </a:pPr>
            <a:r>
              <a:rPr b="1" lang="ca" sz="2400">
                <a:solidFill>
                  <a:srgbClr val="6FBEAE"/>
                </a:solidFill>
              </a:rPr>
              <a:t>Task 1.2</a:t>
            </a:r>
            <a:endParaRPr b="1" sz="2400">
              <a:solidFill>
                <a:srgbClr val="6FBEAE"/>
              </a:solidFill>
            </a:endParaRPr>
          </a:p>
          <a:p>
            <a:pPr indent="-381000" lvl="0" marL="457200" rtl="0" algn="l">
              <a:spcBef>
                <a:spcPts val="0"/>
              </a:spcBef>
              <a:spcAft>
                <a:spcPts val="0"/>
              </a:spcAft>
              <a:buClr>
                <a:srgbClr val="6FBEAE"/>
              </a:buClr>
              <a:buSzPts val="2400"/>
              <a:buAutoNum type="arabicPeriod"/>
            </a:pPr>
            <a:r>
              <a:rPr b="1" lang="ca" sz="2400">
                <a:solidFill>
                  <a:srgbClr val="6FBEAE"/>
                </a:solidFill>
              </a:rPr>
              <a:t>Task 2</a:t>
            </a:r>
            <a:endParaRPr b="1" sz="2400">
              <a:solidFill>
                <a:srgbClr val="6FBEAE"/>
              </a:solidFill>
            </a:endParaRPr>
          </a:p>
          <a:p>
            <a:pPr indent="-381000" lvl="0" marL="457200" rtl="0" algn="l">
              <a:spcBef>
                <a:spcPts val="0"/>
              </a:spcBef>
              <a:spcAft>
                <a:spcPts val="0"/>
              </a:spcAft>
              <a:buClr>
                <a:srgbClr val="6FBEAE"/>
              </a:buClr>
              <a:buSzPts val="2400"/>
              <a:buAutoNum type="arabicPeriod"/>
            </a:pPr>
            <a:r>
              <a:rPr b="1" lang="ca" sz="2400">
                <a:solidFill>
                  <a:srgbClr val="6FBEAE"/>
                </a:solidFill>
              </a:rPr>
              <a:t>Final </a:t>
            </a:r>
            <a:r>
              <a:rPr b="1" lang="ca" sz="2400">
                <a:solidFill>
                  <a:srgbClr val="6FBEAE"/>
                </a:solidFill>
              </a:rPr>
              <a:t>Summary</a:t>
            </a:r>
            <a:endParaRPr b="1" sz="2400">
              <a:solidFill>
                <a:srgbClr val="6FBEA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p:nvPr/>
        </p:nvSpPr>
        <p:spPr>
          <a:xfrm>
            <a:off x="7787650" y="3006575"/>
            <a:ext cx="1135200" cy="714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27"/>
          <p:cNvSpPr txBox="1"/>
          <p:nvPr/>
        </p:nvSpPr>
        <p:spPr>
          <a:xfrm>
            <a:off x="562800" y="754250"/>
            <a:ext cx="7819200" cy="7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               Proposed idea</a:t>
            </a:r>
            <a:r>
              <a:rPr b="1" lang="ca" sz="1800">
                <a:solidFill>
                  <a:schemeClr val="dk1"/>
                </a:solidFill>
              </a:rPr>
              <a:t>: </a:t>
            </a:r>
            <a:endParaRPr b="1" sz="1800">
              <a:solidFill>
                <a:schemeClr val="dk1"/>
              </a:solidFill>
            </a:endParaRPr>
          </a:p>
          <a:p>
            <a:pPr indent="0" lvl="0" marL="0" rtl="0" algn="ctr">
              <a:spcBef>
                <a:spcPts val="0"/>
              </a:spcBef>
              <a:spcAft>
                <a:spcPts val="0"/>
              </a:spcAft>
              <a:buNone/>
            </a:pPr>
            <a:r>
              <a:rPr b="1" lang="ca" sz="1800">
                <a:solidFill>
                  <a:schemeClr val="dk1"/>
                </a:solidFill>
              </a:rPr>
              <a:t>Use metric learning for deciding if tracks in different</a:t>
            </a:r>
            <a:endParaRPr b="1" sz="1800">
              <a:solidFill>
                <a:schemeClr val="dk1"/>
              </a:solidFill>
            </a:endParaRPr>
          </a:p>
          <a:p>
            <a:pPr indent="0" lvl="0" marL="0" rtl="0" algn="ctr">
              <a:spcBef>
                <a:spcPts val="0"/>
              </a:spcBef>
              <a:spcAft>
                <a:spcPts val="0"/>
              </a:spcAft>
              <a:buNone/>
            </a:pPr>
            <a:r>
              <a:rPr b="1" lang="ca" sz="1800">
                <a:solidFill>
                  <a:schemeClr val="dk1"/>
                </a:solidFill>
              </a:rPr>
              <a:t> cameras belong to the same car or not.</a:t>
            </a:r>
            <a:endParaRPr b="1" sz="18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308" name="Google Shape;308;p27"/>
          <p:cNvSpPr txBox="1"/>
          <p:nvPr>
            <p:ph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sp>
        <p:nvSpPr>
          <p:cNvPr id="309" name="Google Shape;309;p27"/>
          <p:cNvSpPr/>
          <p:nvPr/>
        </p:nvSpPr>
        <p:spPr>
          <a:xfrm>
            <a:off x="2618625" y="2234850"/>
            <a:ext cx="1419900" cy="7674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a:t>Faster-RCNN</a:t>
            </a:r>
            <a:endParaRPr/>
          </a:p>
        </p:txBody>
      </p:sp>
      <p:pic>
        <p:nvPicPr>
          <p:cNvPr id="310" name="Google Shape;310;p27"/>
          <p:cNvPicPr preferRelativeResize="0"/>
          <p:nvPr/>
        </p:nvPicPr>
        <p:blipFill>
          <a:blip r:embed="rId3">
            <a:alphaModFix/>
          </a:blip>
          <a:stretch>
            <a:fillRect/>
          </a:stretch>
        </p:blipFill>
        <p:spPr>
          <a:xfrm>
            <a:off x="365775" y="2016950"/>
            <a:ext cx="1893749" cy="1109600"/>
          </a:xfrm>
          <a:prstGeom prst="rect">
            <a:avLst/>
          </a:prstGeom>
          <a:noFill/>
          <a:ln>
            <a:noFill/>
          </a:ln>
        </p:spPr>
      </p:pic>
      <p:pic>
        <p:nvPicPr>
          <p:cNvPr id="311" name="Google Shape;311;p27"/>
          <p:cNvPicPr preferRelativeResize="0"/>
          <p:nvPr/>
        </p:nvPicPr>
        <p:blipFill>
          <a:blip r:embed="rId4">
            <a:alphaModFix/>
          </a:blip>
          <a:stretch>
            <a:fillRect/>
          </a:stretch>
        </p:blipFill>
        <p:spPr>
          <a:xfrm>
            <a:off x="497200" y="3507450"/>
            <a:ext cx="1630900" cy="1320850"/>
          </a:xfrm>
          <a:prstGeom prst="rect">
            <a:avLst/>
          </a:prstGeom>
          <a:noFill/>
          <a:ln>
            <a:noFill/>
          </a:ln>
        </p:spPr>
      </p:pic>
      <p:sp>
        <p:nvSpPr>
          <p:cNvPr id="312" name="Google Shape;312;p27"/>
          <p:cNvSpPr/>
          <p:nvPr/>
        </p:nvSpPr>
        <p:spPr>
          <a:xfrm>
            <a:off x="2618625" y="3710150"/>
            <a:ext cx="1419900" cy="7674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a:t>Faster-RCNN</a:t>
            </a:r>
            <a:endParaRPr/>
          </a:p>
        </p:txBody>
      </p:sp>
      <p:pic>
        <p:nvPicPr>
          <p:cNvPr id="313" name="Google Shape;313;p27"/>
          <p:cNvPicPr preferRelativeResize="0"/>
          <p:nvPr/>
        </p:nvPicPr>
        <p:blipFill>
          <a:blip r:embed="rId5">
            <a:alphaModFix/>
          </a:blip>
          <a:stretch>
            <a:fillRect/>
          </a:stretch>
        </p:blipFill>
        <p:spPr>
          <a:xfrm flipH="1" rot="-5400000">
            <a:off x="3872525" y="2534075"/>
            <a:ext cx="1398950" cy="168950"/>
          </a:xfrm>
          <a:prstGeom prst="rect">
            <a:avLst/>
          </a:prstGeom>
          <a:noFill/>
          <a:ln>
            <a:noFill/>
          </a:ln>
        </p:spPr>
      </p:pic>
      <p:pic>
        <p:nvPicPr>
          <p:cNvPr id="314" name="Google Shape;314;p27"/>
          <p:cNvPicPr preferRelativeResize="0"/>
          <p:nvPr/>
        </p:nvPicPr>
        <p:blipFill>
          <a:blip r:embed="rId6">
            <a:alphaModFix/>
          </a:blip>
          <a:stretch>
            <a:fillRect/>
          </a:stretch>
        </p:blipFill>
        <p:spPr>
          <a:xfrm rot="5400000">
            <a:off x="3890246" y="3988459"/>
            <a:ext cx="1363525" cy="210775"/>
          </a:xfrm>
          <a:prstGeom prst="rect">
            <a:avLst/>
          </a:prstGeom>
          <a:noFill/>
          <a:ln>
            <a:noFill/>
          </a:ln>
        </p:spPr>
      </p:pic>
      <p:sp>
        <p:nvSpPr>
          <p:cNvPr id="315" name="Google Shape;315;p27"/>
          <p:cNvSpPr/>
          <p:nvPr/>
        </p:nvSpPr>
        <p:spPr>
          <a:xfrm>
            <a:off x="5174950" y="3129950"/>
            <a:ext cx="2132100" cy="4896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a:t>Distance lower than </a:t>
            </a:r>
            <a:r>
              <a:rPr b="1" lang="ca"/>
              <a:t>th</a:t>
            </a:r>
            <a:endParaRPr b="1"/>
          </a:p>
        </p:txBody>
      </p:sp>
      <p:cxnSp>
        <p:nvCxnSpPr>
          <p:cNvPr id="316" name="Google Shape;316;p27"/>
          <p:cNvCxnSpPr>
            <a:endCxn id="315" idx="0"/>
          </p:cNvCxnSpPr>
          <p:nvPr/>
        </p:nvCxnSpPr>
        <p:spPr>
          <a:xfrm>
            <a:off x="4668100" y="2605850"/>
            <a:ext cx="1572900" cy="524100"/>
          </a:xfrm>
          <a:prstGeom prst="bentConnector2">
            <a:avLst/>
          </a:prstGeom>
          <a:noFill/>
          <a:ln cap="flat" cmpd="sng" w="9525">
            <a:solidFill>
              <a:schemeClr val="dk2"/>
            </a:solidFill>
            <a:prstDash val="solid"/>
            <a:round/>
            <a:headEnd len="med" w="med" type="none"/>
            <a:tailEnd len="med" w="med" type="none"/>
          </a:ln>
        </p:spPr>
      </p:cxnSp>
      <p:cxnSp>
        <p:nvCxnSpPr>
          <p:cNvPr id="317" name="Google Shape;317;p27"/>
          <p:cNvCxnSpPr>
            <a:endCxn id="315" idx="2"/>
          </p:cNvCxnSpPr>
          <p:nvPr/>
        </p:nvCxnSpPr>
        <p:spPr>
          <a:xfrm flipH="1" rot="10800000">
            <a:off x="4650700" y="3619550"/>
            <a:ext cx="1590300" cy="471900"/>
          </a:xfrm>
          <a:prstGeom prst="bentConnector2">
            <a:avLst/>
          </a:prstGeom>
          <a:noFill/>
          <a:ln cap="flat" cmpd="sng" w="9525">
            <a:solidFill>
              <a:schemeClr val="dk2"/>
            </a:solidFill>
            <a:prstDash val="solid"/>
            <a:round/>
            <a:headEnd len="med" w="med" type="none"/>
            <a:tailEnd len="med" w="med" type="none"/>
          </a:ln>
        </p:spPr>
      </p:cxnSp>
      <p:cxnSp>
        <p:nvCxnSpPr>
          <p:cNvPr id="318" name="Google Shape;318;p27"/>
          <p:cNvCxnSpPr>
            <a:stCxn id="315" idx="3"/>
          </p:cNvCxnSpPr>
          <p:nvPr/>
        </p:nvCxnSpPr>
        <p:spPr>
          <a:xfrm>
            <a:off x="7307050" y="3374750"/>
            <a:ext cx="480600" cy="0"/>
          </a:xfrm>
          <a:prstGeom prst="straightConnector1">
            <a:avLst/>
          </a:prstGeom>
          <a:noFill/>
          <a:ln cap="flat" cmpd="sng" w="9525">
            <a:solidFill>
              <a:schemeClr val="dk2"/>
            </a:solidFill>
            <a:prstDash val="solid"/>
            <a:round/>
            <a:headEnd len="med" w="med" type="none"/>
            <a:tailEnd len="med" w="med" type="triangle"/>
          </a:ln>
        </p:spPr>
      </p:cxnSp>
      <p:sp>
        <p:nvSpPr>
          <p:cNvPr id="319" name="Google Shape;319;p27"/>
          <p:cNvSpPr txBox="1"/>
          <p:nvPr/>
        </p:nvSpPr>
        <p:spPr>
          <a:xfrm>
            <a:off x="7910100" y="2991050"/>
            <a:ext cx="9963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700">
                <a:solidFill>
                  <a:schemeClr val="dk1"/>
                </a:solidFill>
              </a:rPr>
              <a:t>SAME</a:t>
            </a:r>
            <a:endParaRPr sz="1700">
              <a:solidFill>
                <a:schemeClr val="dk1"/>
              </a:solidFill>
            </a:endParaRPr>
          </a:p>
          <a:p>
            <a:pPr indent="0" lvl="0" marL="0" rtl="0" algn="l">
              <a:spcBef>
                <a:spcPts val="0"/>
              </a:spcBef>
              <a:spcAft>
                <a:spcPts val="0"/>
              </a:spcAft>
              <a:buNone/>
            </a:pPr>
            <a:r>
              <a:rPr lang="ca" sz="1700">
                <a:solidFill>
                  <a:schemeClr val="dk1"/>
                </a:solidFill>
              </a:rPr>
              <a:t>CARS !!</a:t>
            </a:r>
            <a:endParaRPr sz="1700">
              <a:solidFill>
                <a:schemeClr val="dk1"/>
              </a:solidFill>
            </a:endParaRPr>
          </a:p>
        </p:txBody>
      </p:sp>
      <p:sp>
        <p:nvSpPr>
          <p:cNvPr id="320" name="Google Shape;320;p27"/>
          <p:cNvSpPr/>
          <p:nvPr/>
        </p:nvSpPr>
        <p:spPr>
          <a:xfrm>
            <a:off x="1107100" y="754250"/>
            <a:ext cx="6943500" cy="9864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27"/>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MARCO CORDÓN</a:t>
            </a:r>
            <a:endParaRPr b="1"/>
          </a:p>
          <a:p>
            <a:pPr indent="0" lvl="0" marL="0" rtl="0" algn="r">
              <a:spcBef>
                <a:spcPts val="0"/>
              </a:spcBef>
              <a:spcAft>
                <a:spcPts val="0"/>
              </a:spcAft>
              <a:buNone/>
            </a:pPr>
            <a:r>
              <a:rPr b="1" lang="ca"/>
              <a:t>1691727</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8"/>
          <p:cNvSpPr txBox="1"/>
          <p:nvPr>
            <p:ph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sp>
        <p:nvSpPr>
          <p:cNvPr id="327" name="Google Shape;327;p28"/>
          <p:cNvSpPr txBox="1"/>
          <p:nvPr/>
        </p:nvSpPr>
        <p:spPr>
          <a:xfrm>
            <a:off x="1507425" y="801050"/>
            <a:ext cx="6129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2000">
                <a:solidFill>
                  <a:schemeClr val="dk1"/>
                </a:solidFill>
              </a:rPr>
              <a:t>Model training strategy:</a:t>
            </a:r>
            <a:endParaRPr sz="2000">
              <a:solidFill>
                <a:schemeClr val="dk1"/>
              </a:solidFill>
            </a:endParaRPr>
          </a:p>
          <a:p>
            <a:pPr indent="0" lvl="0" marL="0" rtl="0" algn="l">
              <a:spcBef>
                <a:spcPts val="0"/>
              </a:spcBef>
              <a:spcAft>
                <a:spcPts val="0"/>
              </a:spcAft>
              <a:buNone/>
            </a:pPr>
            <a:r>
              <a:rPr lang="ca" sz="2500">
                <a:solidFill>
                  <a:schemeClr val="dk1"/>
                </a:solidFill>
              </a:rPr>
              <a:t>         </a:t>
            </a:r>
            <a:r>
              <a:rPr b="1" lang="ca" sz="2000">
                <a:solidFill>
                  <a:schemeClr val="dk1"/>
                </a:solidFill>
              </a:rPr>
              <a:t> Use ground truth from S01 and S04</a:t>
            </a:r>
            <a:r>
              <a:rPr lang="ca" sz="2500">
                <a:solidFill>
                  <a:schemeClr val="dk1"/>
                </a:solidFill>
              </a:rPr>
              <a:t> </a:t>
            </a:r>
            <a:endParaRPr sz="2500">
              <a:solidFill>
                <a:schemeClr val="dk1"/>
              </a:solidFill>
            </a:endParaRPr>
          </a:p>
        </p:txBody>
      </p:sp>
      <p:sp>
        <p:nvSpPr>
          <p:cNvPr id="328" name="Google Shape;328;p28"/>
          <p:cNvSpPr/>
          <p:nvPr/>
        </p:nvSpPr>
        <p:spPr>
          <a:xfrm>
            <a:off x="1245150" y="754250"/>
            <a:ext cx="6336300" cy="1061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28"/>
          <p:cNvSpPr txBox="1"/>
          <p:nvPr/>
        </p:nvSpPr>
        <p:spPr>
          <a:xfrm>
            <a:off x="329600" y="1739500"/>
            <a:ext cx="44589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dk1"/>
                </a:solidFill>
              </a:rPr>
              <a:t>Some examples of the training instances:</a:t>
            </a:r>
            <a:endParaRPr>
              <a:solidFill>
                <a:schemeClr val="dk1"/>
              </a:solidFill>
            </a:endParaRPr>
          </a:p>
        </p:txBody>
      </p:sp>
      <p:pic>
        <p:nvPicPr>
          <p:cNvPr id="330" name="Google Shape;330;p28"/>
          <p:cNvPicPr preferRelativeResize="0"/>
          <p:nvPr/>
        </p:nvPicPr>
        <p:blipFill>
          <a:blip r:embed="rId3">
            <a:alphaModFix/>
          </a:blip>
          <a:stretch>
            <a:fillRect/>
          </a:stretch>
        </p:blipFill>
        <p:spPr>
          <a:xfrm>
            <a:off x="420150" y="3247969"/>
            <a:ext cx="1991125" cy="804744"/>
          </a:xfrm>
          <a:prstGeom prst="rect">
            <a:avLst/>
          </a:prstGeom>
          <a:noFill/>
          <a:ln cap="flat" cmpd="sng" w="28575">
            <a:solidFill>
              <a:srgbClr val="FF0000"/>
            </a:solidFill>
            <a:prstDash val="solid"/>
            <a:round/>
            <a:headEnd len="sm" w="sm" type="none"/>
            <a:tailEnd len="sm" w="sm" type="none"/>
          </a:ln>
        </p:spPr>
      </p:pic>
      <p:pic>
        <p:nvPicPr>
          <p:cNvPr id="331" name="Google Shape;331;p28"/>
          <p:cNvPicPr preferRelativeResize="0"/>
          <p:nvPr/>
        </p:nvPicPr>
        <p:blipFill>
          <a:blip r:embed="rId4">
            <a:alphaModFix/>
          </a:blip>
          <a:stretch>
            <a:fillRect/>
          </a:stretch>
        </p:blipFill>
        <p:spPr>
          <a:xfrm>
            <a:off x="420150" y="2150375"/>
            <a:ext cx="1991135" cy="986400"/>
          </a:xfrm>
          <a:prstGeom prst="rect">
            <a:avLst/>
          </a:prstGeom>
          <a:noFill/>
          <a:ln cap="flat" cmpd="sng" w="28575">
            <a:solidFill>
              <a:srgbClr val="FF0000"/>
            </a:solidFill>
            <a:prstDash val="solid"/>
            <a:round/>
            <a:headEnd len="sm" w="sm" type="none"/>
            <a:tailEnd len="sm" w="sm" type="none"/>
          </a:ln>
        </p:spPr>
      </p:pic>
      <p:pic>
        <p:nvPicPr>
          <p:cNvPr id="332" name="Google Shape;332;p28"/>
          <p:cNvPicPr preferRelativeResize="0"/>
          <p:nvPr/>
        </p:nvPicPr>
        <p:blipFill>
          <a:blip r:embed="rId5">
            <a:alphaModFix/>
          </a:blip>
          <a:stretch>
            <a:fillRect/>
          </a:stretch>
        </p:blipFill>
        <p:spPr>
          <a:xfrm>
            <a:off x="420149" y="4163889"/>
            <a:ext cx="1991125" cy="828211"/>
          </a:xfrm>
          <a:prstGeom prst="rect">
            <a:avLst/>
          </a:prstGeom>
          <a:noFill/>
          <a:ln cap="flat" cmpd="sng" w="28575">
            <a:solidFill>
              <a:srgbClr val="FF0000"/>
            </a:solidFill>
            <a:prstDash val="solid"/>
            <a:round/>
            <a:headEnd len="sm" w="sm" type="none"/>
            <a:tailEnd len="sm" w="sm" type="none"/>
          </a:ln>
        </p:spPr>
      </p:pic>
      <p:sp>
        <p:nvSpPr>
          <p:cNvPr id="333" name="Google Shape;333;p28"/>
          <p:cNvSpPr txBox="1"/>
          <p:nvPr/>
        </p:nvSpPr>
        <p:spPr>
          <a:xfrm>
            <a:off x="-158475" y="1793738"/>
            <a:ext cx="898500" cy="10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6000"/>
              <a:t>❓</a:t>
            </a:r>
            <a:endParaRPr sz="6000">
              <a:solidFill>
                <a:schemeClr val="dk1"/>
              </a:solidFill>
            </a:endParaRPr>
          </a:p>
        </p:txBody>
      </p:sp>
      <p:sp>
        <p:nvSpPr>
          <p:cNvPr id="334" name="Google Shape;334;p28"/>
          <p:cNvSpPr txBox="1"/>
          <p:nvPr/>
        </p:nvSpPr>
        <p:spPr>
          <a:xfrm>
            <a:off x="-38175" y="2938775"/>
            <a:ext cx="778200" cy="8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4100"/>
              <a:t>✅</a:t>
            </a:r>
            <a:endParaRPr sz="4100">
              <a:solidFill>
                <a:schemeClr val="dk1"/>
              </a:solidFill>
            </a:endParaRPr>
          </a:p>
        </p:txBody>
      </p:sp>
      <p:sp>
        <p:nvSpPr>
          <p:cNvPr id="335" name="Google Shape;335;p28"/>
          <p:cNvSpPr txBox="1"/>
          <p:nvPr/>
        </p:nvSpPr>
        <p:spPr>
          <a:xfrm>
            <a:off x="-98325" y="3851025"/>
            <a:ext cx="778200" cy="8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4800"/>
              <a:t>⛔️</a:t>
            </a:r>
            <a:endParaRPr sz="4800">
              <a:solidFill>
                <a:schemeClr val="dk1"/>
              </a:solidFill>
            </a:endParaRPr>
          </a:p>
        </p:txBody>
      </p:sp>
      <p:pic>
        <p:nvPicPr>
          <p:cNvPr id="336" name="Google Shape;336;p28"/>
          <p:cNvPicPr preferRelativeResize="0"/>
          <p:nvPr/>
        </p:nvPicPr>
        <p:blipFill>
          <a:blip r:embed="rId6">
            <a:alphaModFix/>
          </a:blip>
          <a:stretch>
            <a:fillRect/>
          </a:stretch>
        </p:blipFill>
        <p:spPr>
          <a:xfrm>
            <a:off x="3942000" y="3232375"/>
            <a:ext cx="1937400" cy="1684450"/>
          </a:xfrm>
          <a:prstGeom prst="rect">
            <a:avLst/>
          </a:prstGeom>
          <a:noFill/>
          <a:ln>
            <a:noFill/>
          </a:ln>
        </p:spPr>
      </p:pic>
      <p:sp>
        <p:nvSpPr>
          <p:cNvPr id="337" name="Google Shape;337;p28"/>
          <p:cNvSpPr txBox="1"/>
          <p:nvPr/>
        </p:nvSpPr>
        <p:spPr>
          <a:xfrm>
            <a:off x="4112400" y="2224588"/>
            <a:ext cx="42696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600">
                <a:solidFill>
                  <a:schemeClr val="dk1"/>
                </a:solidFill>
              </a:rPr>
              <a:t>Issue</a:t>
            </a:r>
            <a:r>
              <a:rPr lang="ca" sz="1600">
                <a:solidFill>
                  <a:schemeClr val="dk1"/>
                </a:solidFill>
              </a:rPr>
              <a:t>: Ground truth bounding box is different from Detectron2’s bounding box detection</a:t>
            </a:r>
            <a:endParaRPr sz="1600">
              <a:solidFill>
                <a:schemeClr val="dk1"/>
              </a:solidFill>
            </a:endParaRPr>
          </a:p>
        </p:txBody>
      </p:sp>
      <p:sp>
        <p:nvSpPr>
          <p:cNvPr id="338" name="Google Shape;338;p28"/>
          <p:cNvSpPr txBox="1"/>
          <p:nvPr/>
        </p:nvSpPr>
        <p:spPr>
          <a:xfrm>
            <a:off x="3890675" y="2880000"/>
            <a:ext cx="21291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dk1"/>
                </a:solidFill>
              </a:rPr>
              <a:t>Detectron2 detection bb</a:t>
            </a:r>
            <a:endParaRPr>
              <a:solidFill>
                <a:schemeClr val="dk1"/>
              </a:solidFill>
            </a:endParaRPr>
          </a:p>
        </p:txBody>
      </p:sp>
      <p:pic>
        <p:nvPicPr>
          <p:cNvPr id="339" name="Google Shape;339;p28"/>
          <p:cNvPicPr preferRelativeResize="0"/>
          <p:nvPr/>
        </p:nvPicPr>
        <p:blipFill>
          <a:blip r:embed="rId7">
            <a:alphaModFix/>
          </a:blip>
          <a:stretch>
            <a:fillRect/>
          </a:stretch>
        </p:blipFill>
        <p:spPr>
          <a:xfrm>
            <a:off x="6101425" y="3245925"/>
            <a:ext cx="2190750" cy="1657350"/>
          </a:xfrm>
          <a:prstGeom prst="rect">
            <a:avLst/>
          </a:prstGeom>
          <a:noFill/>
          <a:ln>
            <a:noFill/>
          </a:ln>
        </p:spPr>
      </p:pic>
      <p:sp>
        <p:nvSpPr>
          <p:cNvPr id="340" name="Google Shape;340;p28"/>
          <p:cNvSpPr txBox="1"/>
          <p:nvPr/>
        </p:nvSpPr>
        <p:spPr>
          <a:xfrm>
            <a:off x="6101425" y="2880000"/>
            <a:ext cx="19911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500">
                <a:solidFill>
                  <a:schemeClr val="dk1"/>
                </a:solidFill>
              </a:rPr>
              <a:t>Ground truth bb</a:t>
            </a:r>
            <a:endParaRPr sz="1500">
              <a:solidFill>
                <a:schemeClr val="dk1"/>
              </a:solidFill>
            </a:endParaRPr>
          </a:p>
        </p:txBody>
      </p:sp>
      <p:sp>
        <p:nvSpPr>
          <p:cNvPr id="341" name="Google Shape;341;p28"/>
          <p:cNvSpPr/>
          <p:nvPr/>
        </p:nvSpPr>
        <p:spPr>
          <a:xfrm>
            <a:off x="6103900" y="3249125"/>
            <a:ext cx="2190900" cy="1667700"/>
          </a:xfrm>
          <a:prstGeom prst="rect">
            <a:avLst/>
          </a:prstGeom>
          <a:noFill/>
          <a:ln cap="flat" cmpd="sng" w="28575">
            <a:solidFill>
              <a:srgbClr val="2C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28"/>
          <p:cNvSpPr/>
          <p:nvPr/>
        </p:nvSpPr>
        <p:spPr>
          <a:xfrm>
            <a:off x="3632950" y="2173350"/>
            <a:ext cx="4975500" cy="2835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28"/>
          <p:cNvSpPr txBox="1"/>
          <p:nvPr/>
        </p:nvSpPr>
        <p:spPr>
          <a:xfrm>
            <a:off x="797925" y="1552700"/>
            <a:ext cx="6838800" cy="307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ca" sz="800">
                <a:solidFill>
                  <a:schemeClr val="dk1"/>
                </a:solidFill>
                <a:latin typeface="Ubuntu"/>
                <a:ea typeface="Ubuntu"/>
                <a:cs typeface="Ubuntu"/>
                <a:sym typeface="Ubuntu"/>
              </a:rPr>
              <a:t>Zheng Tang, et al., </a:t>
            </a:r>
            <a:r>
              <a:rPr lang="ca" sz="800" u="sng">
                <a:solidFill>
                  <a:schemeClr val="hlink"/>
                </a:solidFill>
                <a:latin typeface="Ubuntu"/>
                <a:ea typeface="Ubuntu"/>
                <a:cs typeface="Ubuntu"/>
                <a:sym typeface="Ubuntu"/>
                <a:hlinkClick r:id="rId8"/>
              </a:rPr>
              <a:t>“CityFlow: A City-Scale Benchmark for Multi-Target Multi-Camera Vehicle Tracking and Re-Identification”</a:t>
            </a:r>
            <a:r>
              <a:rPr lang="ca" sz="800">
                <a:solidFill>
                  <a:schemeClr val="dk1"/>
                </a:solidFill>
                <a:latin typeface="Ubuntu"/>
                <a:ea typeface="Ubuntu"/>
                <a:cs typeface="Ubuntu"/>
                <a:sym typeface="Ubuntu"/>
              </a:rPr>
              <a:t> CVPR 2019.</a:t>
            </a:r>
            <a:endParaRPr sz="800"/>
          </a:p>
        </p:txBody>
      </p:sp>
      <p:sp>
        <p:nvSpPr>
          <p:cNvPr id="344" name="Google Shape;344;p28"/>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MARCO CORDÓN</a:t>
            </a:r>
            <a:endParaRPr b="1"/>
          </a:p>
          <a:p>
            <a:pPr indent="0" lvl="0" marL="0" rtl="0" algn="r">
              <a:spcBef>
                <a:spcPts val="0"/>
              </a:spcBef>
              <a:spcAft>
                <a:spcPts val="0"/>
              </a:spcAft>
              <a:buNone/>
            </a:pPr>
            <a:r>
              <a:rPr b="1" lang="ca"/>
              <a:t>1691727</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29"/>
          <p:cNvPicPr preferRelativeResize="0"/>
          <p:nvPr/>
        </p:nvPicPr>
        <p:blipFill rotWithShape="1">
          <a:blip r:embed="rId3">
            <a:alphaModFix/>
          </a:blip>
          <a:srcRect b="0" l="0" r="26578" t="5962"/>
          <a:stretch/>
        </p:blipFill>
        <p:spPr>
          <a:xfrm>
            <a:off x="553225" y="1346775"/>
            <a:ext cx="2224200" cy="1424399"/>
          </a:xfrm>
          <a:prstGeom prst="rect">
            <a:avLst/>
          </a:prstGeom>
          <a:noFill/>
          <a:ln>
            <a:noFill/>
          </a:ln>
        </p:spPr>
      </p:pic>
      <p:pic>
        <p:nvPicPr>
          <p:cNvPr id="350" name="Google Shape;350;p29"/>
          <p:cNvPicPr preferRelativeResize="0"/>
          <p:nvPr/>
        </p:nvPicPr>
        <p:blipFill rotWithShape="1">
          <a:blip r:embed="rId4">
            <a:alphaModFix/>
          </a:blip>
          <a:srcRect b="0" l="0" r="26578" t="5962"/>
          <a:stretch/>
        </p:blipFill>
        <p:spPr>
          <a:xfrm>
            <a:off x="5847950" y="1346775"/>
            <a:ext cx="2224200" cy="1424399"/>
          </a:xfrm>
          <a:prstGeom prst="rect">
            <a:avLst/>
          </a:prstGeom>
          <a:noFill/>
          <a:ln>
            <a:noFill/>
          </a:ln>
        </p:spPr>
      </p:pic>
      <p:sp>
        <p:nvSpPr>
          <p:cNvPr id="351" name="Google Shape;351;p29"/>
          <p:cNvSpPr txBox="1"/>
          <p:nvPr/>
        </p:nvSpPr>
        <p:spPr>
          <a:xfrm>
            <a:off x="6162650" y="880700"/>
            <a:ext cx="1614000" cy="413700"/>
          </a:xfrm>
          <a:prstGeom prst="rect">
            <a:avLst/>
          </a:prstGeom>
          <a:solidFill>
            <a:srgbClr val="D9EAD3"/>
          </a:solidFill>
          <a:ln cap="flat" cmpd="sng" w="9525">
            <a:solidFill>
              <a:srgbClr val="FFE5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Margin 6,66%</a:t>
            </a:r>
            <a:endParaRPr sz="1800">
              <a:solidFill>
                <a:schemeClr val="dk1"/>
              </a:solidFill>
            </a:endParaRPr>
          </a:p>
        </p:txBody>
      </p:sp>
      <p:pic>
        <p:nvPicPr>
          <p:cNvPr id="352" name="Google Shape;352;p29"/>
          <p:cNvPicPr preferRelativeResize="0"/>
          <p:nvPr/>
        </p:nvPicPr>
        <p:blipFill rotWithShape="1">
          <a:blip r:embed="rId5">
            <a:alphaModFix/>
          </a:blip>
          <a:srcRect b="0" l="0" r="25177" t="5811"/>
          <a:stretch/>
        </p:blipFill>
        <p:spPr>
          <a:xfrm>
            <a:off x="3266650" y="1346775"/>
            <a:ext cx="2283899" cy="1424399"/>
          </a:xfrm>
          <a:prstGeom prst="rect">
            <a:avLst/>
          </a:prstGeom>
          <a:noFill/>
          <a:ln>
            <a:noFill/>
          </a:ln>
        </p:spPr>
      </p:pic>
      <p:sp>
        <p:nvSpPr>
          <p:cNvPr id="353" name="Google Shape;353;p29"/>
          <p:cNvSpPr txBox="1"/>
          <p:nvPr/>
        </p:nvSpPr>
        <p:spPr>
          <a:xfrm>
            <a:off x="3506337" y="880700"/>
            <a:ext cx="1614000" cy="413700"/>
          </a:xfrm>
          <a:prstGeom prst="rect">
            <a:avLst/>
          </a:prstGeom>
          <a:solidFill>
            <a:srgbClr val="D9EAD3"/>
          </a:solidFill>
          <a:ln cap="flat" cmpd="sng" w="9525">
            <a:solidFill>
              <a:srgbClr val="FFE5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Margin 10%</a:t>
            </a:r>
            <a:endParaRPr sz="1800">
              <a:solidFill>
                <a:schemeClr val="dk1"/>
              </a:solidFill>
            </a:endParaRPr>
          </a:p>
        </p:txBody>
      </p:sp>
      <p:sp>
        <p:nvSpPr>
          <p:cNvPr id="354" name="Google Shape;354;p29"/>
          <p:cNvSpPr txBox="1"/>
          <p:nvPr/>
        </p:nvSpPr>
        <p:spPr>
          <a:xfrm>
            <a:off x="832650" y="880700"/>
            <a:ext cx="1509000" cy="413700"/>
          </a:xfrm>
          <a:prstGeom prst="rect">
            <a:avLst/>
          </a:prstGeom>
          <a:solidFill>
            <a:srgbClr val="D9EAD3"/>
          </a:solid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Margin 20%</a:t>
            </a:r>
            <a:endParaRPr sz="1800">
              <a:solidFill>
                <a:schemeClr val="dk1"/>
              </a:solidFill>
            </a:endParaRPr>
          </a:p>
          <a:p>
            <a:pPr indent="0" lvl="0" marL="0" rtl="0" algn="l">
              <a:spcBef>
                <a:spcPts val="0"/>
              </a:spcBef>
              <a:spcAft>
                <a:spcPts val="0"/>
              </a:spcAft>
              <a:buNone/>
            </a:pPr>
            <a:r>
              <a:t/>
            </a:r>
            <a:endParaRPr sz="3000">
              <a:solidFill>
                <a:schemeClr val="dk1"/>
              </a:solidFill>
            </a:endParaRPr>
          </a:p>
        </p:txBody>
      </p:sp>
      <p:sp>
        <p:nvSpPr>
          <p:cNvPr id="355" name="Google Shape;355;p29"/>
          <p:cNvSpPr txBox="1"/>
          <p:nvPr>
            <p:ph idx="4294967295" type="title"/>
          </p:nvPr>
        </p:nvSpPr>
        <p:spPr>
          <a:xfrm>
            <a:off x="197900" y="12802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sp>
        <p:nvSpPr>
          <p:cNvPr id="356" name="Google Shape;356;p29"/>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IÑAKI LACUNZA</a:t>
            </a:r>
            <a:endParaRPr b="1"/>
          </a:p>
          <a:p>
            <a:pPr indent="0" lvl="0" marL="0" rtl="0" algn="r">
              <a:spcBef>
                <a:spcPts val="0"/>
              </a:spcBef>
              <a:spcAft>
                <a:spcPts val="0"/>
              </a:spcAft>
              <a:buNone/>
            </a:pPr>
            <a:r>
              <a:rPr b="1" lang="ca"/>
              <a:t>1692285</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30"/>
          <p:cNvPicPr preferRelativeResize="0"/>
          <p:nvPr/>
        </p:nvPicPr>
        <p:blipFill rotWithShape="1">
          <a:blip r:embed="rId3">
            <a:alphaModFix/>
          </a:blip>
          <a:srcRect b="0" l="0" r="26578" t="5962"/>
          <a:stretch/>
        </p:blipFill>
        <p:spPr>
          <a:xfrm>
            <a:off x="553225" y="1346775"/>
            <a:ext cx="2224200" cy="1424399"/>
          </a:xfrm>
          <a:prstGeom prst="rect">
            <a:avLst/>
          </a:prstGeom>
          <a:noFill/>
          <a:ln>
            <a:noFill/>
          </a:ln>
        </p:spPr>
      </p:pic>
      <p:pic>
        <p:nvPicPr>
          <p:cNvPr id="362" name="Google Shape;362;p30"/>
          <p:cNvPicPr preferRelativeResize="0"/>
          <p:nvPr/>
        </p:nvPicPr>
        <p:blipFill rotWithShape="1">
          <a:blip r:embed="rId4">
            <a:alphaModFix/>
          </a:blip>
          <a:srcRect b="0" l="0" r="26578" t="5962"/>
          <a:stretch/>
        </p:blipFill>
        <p:spPr>
          <a:xfrm>
            <a:off x="5847950" y="1346775"/>
            <a:ext cx="2224200" cy="1424399"/>
          </a:xfrm>
          <a:prstGeom prst="rect">
            <a:avLst/>
          </a:prstGeom>
          <a:noFill/>
          <a:ln>
            <a:noFill/>
          </a:ln>
        </p:spPr>
      </p:pic>
      <p:pic>
        <p:nvPicPr>
          <p:cNvPr id="363" name="Google Shape;363;p30"/>
          <p:cNvPicPr preferRelativeResize="0"/>
          <p:nvPr/>
        </p:nvPicPr>
        <p:blipFill rotWithShape="1">
          <a:blip r:embed="rId5">
            <a:alphaModFix/>
          </a:blip>
          <a:srcRect b="0" l="0" r="25177" t="5811"/>
          <a:stretch/>
        </p:blipFill>
        <p:spPr>
          <a:xfrm>
            <a:off x="3266650" y="1346775"/>
            <a:ext cx="2283899" cy="1424399"/>
          </a:xfrm>
          <a:prstGeom prst="rect">
            <a:avLst/>
          </a:prstGeom>
          <a:noFill/>
          <a:ln>
            <a:noFill/>
          </a:ln>
        </p:spPr>
      </p:pic>
      <p:sp>
        <p:nvSpPr>
          <p:cNvPr id="364" name="Google Shape;364;p30"/>
          <p:cNvSpPr txBox="1"/>
          <p:nvPr>
            <p:ph idx="4294967295" type="title"/>
          </p:nvPr>
        </p:nvSpPr>
        <p:spPr>
          <a:xfrm>
            <a:off x="197900" y="12802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pic>
        <p:nvPicPr>
          <p:cNvPr id="365" name="Google Shape;365;p30"/>
          <p:cNvPicPr preferRelativeResize="0"/>
          <p:nvPr/>
        </p:nvPicPr>
        <p:blipFill>
          <a:blip r:embed="rId6">
            <a:alphaModFix/>
          </a:blip>
          <a:stretch>
            <a:fillRect/>
          </a:stretch>
        </p:blipFill>
        <p:spPr>
          <a:xfrm>
            <a:off x="1062925" y="3080575"/>
            <a:ext cx="1714500" cy="1352550"/>
          </a:xfrm>
          <a:prstGeom prst="rect">
            <a:avLst/>
          </a:prstGeom>
          <a:noFill/>
          <a:ln cap="flat" cmpd="sng" w="9525">
            <a:solidFill>
              <a:srgbClr val="2CFFFF"/>
            </a:solidFill>
            <a:prstDash val="solid"/>
            <a:round/>
            <a:headEnd len="sm" w="sm" type="none"/>
            <a:tailEnd len="sm" w="sm" type="none"/>
          </a:ln>
        </p:spPr>
      </p:pic>
      <p:sp>
        <p:nvSpPr>
          <p:cNvPr id="366" name="Google Shape;366;p30"/>
          <p:cNvSpPr txBox="1"/>
          <p:nvPr/>
        </p:nvSpPr>
        <p:spPr>
          <a:xfrm>
            <a:off x="648200" y="4308100"/>
            <a:ext cx="1748400" cy="4626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100">
                <a:solidFill>
                  <a:schemeClr val="dk1"/>
                </a:solidFill>
              </a:rPr>
              <a:t>Track 1487 but behind appears the 1486.</a:t>
            </a:r>
            <a:endParaRPr sz="1100">
              <a:solidFill>
                <a:schemeClr val="dk1"/>
              </a:solidFill>
            </a:endParaRPr>
          </a:p>
        </p:txBody>
      </p:sp>
      <p:sp>
        <p:nvSpPr>
          <p:cNvPr id="367" name="Google Shape;367;p30"/>
          <p:cNvSpPr/>
          <p:nvPr/>
        </p:nvSpPr>
        <p:spPr>
          <a:xfrm>
            <a:off x="2241700" y="2280450"/>
            <a:ext cx="211200" cy="210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30"/>
          <p:cNvSpPr/>
          <p:nvPr/>
        </p:nvSpPr>
        <p:spPr>
          <a:xfrm>
            <a:off x="4519035" y="1742425"/>
            <a:ext cx="230700" cy="227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30"/>
          <p:cNvSpPr/>
          <p:nvPr/>
        </p:nvSpPr>
        <p:spPr>
          <a:xfrm>
            <a:off x="7366950" y="2401675"/>
            <a:ext cx="211200" cy="210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0" name="Google Shape;370;p30"/>
          <p:cNvCxnSpPr>
            <a:stCxn id="367" idx="4"/>
          </p:cNvCxnSpPr>
          <p:nvPr/>
        </p:nvCxnSpPr>
        <p:spPr>
          <a:xfrm flipH="1">
            <a:off x="1951000" y="2491050"/>
            <a:ext cx="396300" cy="620400"/>
          </a:xfrm>
          <a:prstGeom prst="straightConnector1">
            <a:avLst/>
          </a:prstGeom>
          <a:noFill/>
          <a:ln cap="flat" cmpd="sng" w="9525">
            <a:solidFill>
              <a:srgbClr val="FF0000"/>
            </a:solidFill>
            <a:prstDash val="solid"/>
            <a:round/>
            <a:headEnd len="med" w="med" type="none"/>
            <a:tailEnd len="med" w="med" type="triangle"/>
          </a:ln>
        </p:spPr>
      </p:cxnSp>
      <p:cxnSp>
        <p:nvCxnSpPr>
          <p:cNvPr id="371" name="Google Shape;371;p30"/>
          <p:cNvCxnSpPr/>
          <p:nvPr/>
        </p:nvCxnSpPr>
        <p:spPr>
          <a:xfrm flipH="1">
            <a:off x="2793885" y="1938775"/>
            <a:ext cx="1845000" cy="1151100"/>
          </a:xfrm>
          <a:prstGeom prst="straightConnector1">
            <a:avLst/>
          </a:prstGeom>
          <a:noFill/>
          <a:ln cap="flat" cmpd="sng" w="9525">
            <a:solidFill>
              <a:srgbClr val="FF0000"/>
            </a:solidFill>
            <a:prstDash val="solid"/>
            <a:round/>
            <a:headEnd len="med" w="med" type="none"/>
            <a:tailEnd len="med" w="med" type="triangle"/>
          </a:ln>
        </p:spPr>
      </p:cxnSp>
      <p:cxnSp>
        <p:nvCxnSpPr>
          <p:cNvPr id="372" name="Google Shape;372;p30"/>
          <p:cNvCxnSpPr/>
          <p:nvPr/>
        </p:nvCxnSpPr>
        <p:spPr>
          <a:xfrm flipH="1">
            <a:off x="2793925" y="2612275"/>
            <a:ext cx="4678500" cy="579300"/>
          </a:xfrm>
          <a:prstGeom prst="straightConnector1">
            <a:avLst/>
          </a:prstGeom>
          <a:noFill/>
          <a:ln cap="flat" cmpd="sng" w="9525">
            <a:solidFill>
              <a:srgbClr val="FF0000"/>
            </a:solidFill>
            <a:prstDash val="solid"/>
            <a:round/>
            <a:headEnd len="med" w="med" type="none"/>
            <a:tailEnd len="med" w="med" type="triangle"/>
          </a:ln>
        </p:spPr>
      </p:cxnSp>
      <p:sp>
        <p:nvSpPr>
          <p:cNvPr id="373" name="Google Shape;373;p30"/>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IÑAKI LACUNZA</a:t>
            </a:r>
            <a:endParaRPr b="1"/>
          </a:p>
          <a:p>
            <a:pPr indent="0" lvl="0" marL="0" rtl="0" algn="r">
              <a:spcBef>
                <a:spcPts val="0"/>
              </a:spcBef>
              <a:spcAft>
                <a:spcPts val="0"/>
              </a:spcAft>
              <a:buNone/>
            </a:pPr>
            <a:r>
              <a:rPr b="1" lang="ca"/>
              <a:t>1692285</a:t>
            </a:r>
            <a:endParaRPr b="1"/>
          </a:p>
        </p:txBody>
      </p:sp>
      <p:sp>
        <p:nvSpPr>
          <p:cNvPr id="374" name="Google Shape;374;p30"/>
          <p:cNvSpPr txBox="1"/>
          <p:nvPr/>
        </p:nvSpPr>
        <p:spPr>
          <a:xfrm>
            <a:off x="6162650" y="880700"/>
            <a:ext cx="1614000" cy="413700"/>
          </a:xfrm>
          <a:prstGeom prst="rect">
            <a:avLst/>
          </a:prstGeom>
          <a:solidFill>
            <a:srgbClr val="D9EAD3"/>
          </a:solidFill>
          <a:ln cap="flat" cmpd="sng" w="9525">
            <a:solidFill>
              <a:srgbClr val="FFE5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Margin 6,66%</a:t>
            </a:r>
            <a:endParaRPr sz="1800">
              <a:solidFill>
                <a:schemeClr val="dk1"/>
              </a:solidFill>
            </a:endParaRPr>
          </a:p>
        </p:txBody>
      </p:sp>
      <p:sp>
        <p:nvSpPr>
          <p:cNvPr id="375" name="Google Shape;375;p30"/>
          <p:cNvSpPr txBox="1"/>
          <p:nvPr/>
        </p:nvSpPr>
        <p:spPr>
          <a:xfrm>
            <a:off x="3506337" y="880700"/>
            <a:ext cx="1614000" cy="413700"/>
          </a:xfrm>
          <a:prstGeom prst="rect">
            <a:avLst/>
          </a:prstGeom>
          <a:solidFill>
            <a:srgbClr val="D9EAD3"/>
          </a:solidFill>
          <a:ln cap="flat" cmpd="sng" w="9525">
            <a:solidFill>
              <a:srgbClr val="FFE5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Margin 10%</a:t>
            </a:r>
            <a:endParaRPr sz="1800">
              <a:solidFill>
                <a:schemeClr val="dk1"/>
              </a:solidFill>
            </a:endParaRPr>
          </a:p>
        </p:txBody>
      </p:sp>
      <p:sp>
        <p:nvSpPr>
          <p:cNvPr id="376" name="Google Shape;376;p30"/>
          <p:cNvSpPr txBox="1"/>
          <p:nvPr/>
        </p:nvSpPr>
        <p:spPr>
          <a:xfrm>
            <a:off x="832650" y="880700"/>
            <a:ext cx="1509000" cy="413700"/>
          </a:xfrm>
          <a:prstGeom prst="rect">
            <a:avLst/>
          </a:prstGeom>
          <a:solidFill>
            <a:srgbClr val="D9EAD3"/>
          </a:solid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Margin 20%</a:t>
            </a:r>
            <a:endParaRPr sz="1800">
              <a:solidFill>
                <a:schemeClr val="dk1"/>
              </a:solidFill>
            </a:endParaRPr>
          </a:p>
          <a:p>
            <a:pPr indent="0" lvl="0" marL="0" rtl="0" algn="l">
              <a:spcBef>
                <a:spcPts val="0"/>
              </a:spcBef>
              <a:spcAft>
                <a:spcPts val="0"/>
              </a:spcAft>
              <a:buNone/>
            </a:pPr>
            <a:r>
              <a:t/>
            </a:r>
            <a:endParaRPr sz="3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1"/>
          <p:cNvSpPr/>
          <p:nvPr/>
        </p:nvSpPr>
        <p:spPr>
          <a:xfrm>
            <a:off x="3617100" y="3293325"/>
            <a:ext cx="4986300" cy="15357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2" name="Google Shape;382;p31"/>
          <p:cNvPicPr preferRelativeResize="0"/>
          <p:nvPr/>
        </p:nvPicPr>
        <p:blipFill rotWithShape="1">
          <a:blip r:embed="rId3">
            <a:alphaModFix/>
          </a:blip>
          <a:srcRect b="0" l="0" r="26578" t="5962"/>
          <a:stretch/>
        </p:blipFill>
        <p:spPr>
          <a:xfrm>
            <a:off x="553225" y="1346775"/>
            <a:ext cx="2224200" cy="1424399"/>
          </a:xfrm>
          <a:prstGeom prst="rect">
            <a:avLst/>
          </a:prstGeom>
          <a:noFill/>
          <a:ln>
            <a:noFill/>
          </a:ln>
        </p:spPr>
      </p:pic>
      <p:pic>
        <p:nvPicPr>
          <p:cNvPr id="383" name="Google Shape;383;p31"/>
          <p:cNvPicPr preferRelativeResize="0"/>
          <p:nvPr/>
        </p:nvPicPr>
        <p:blipFill rotWithShape="1">
          <a:blip r:embed="rId4">
            <a:alphaModFix/>
          </a:blip>
          <a:srcRect b="0" l="0" r="26578" t="5962"/>
          <a:stretch/>
        </p:blipFill>
        <p:spPr>
          <a:xfrm>
            <a:off x="5847950" y="1346775"/>
            <a:ext cx="2224200" cy="1424399"/>
          </a:xfrm>
          <a:prstGeom prst="rect">
            <a:avLst/>
          </a:prstGeom>
          <a:noFill/>
          <a:ln>
            <a:noFill/>
          </a:ln>
        </p:spPr>
      </p:pic>
      <p:pic>
        <p:nvPicPr>
          <p:cNvPr id="384" name="Google Shape;384;p31"/>
          <p:cNvPicPr preferRelativeResize="0"/>
          <p:nvPr/>
        </p:nvPicPr>
        <p:blipFill rotWithShape="1">
          <a:blip r:embed="rId5">
            <a:alphaModFix/>
          </a:blip>
          <a:srcRect b="0" l="0" r="25177" t="5811"/>
          <a:stretch/>
        </p:blipFill>
        <p:spPr>
          <a:xfrm>
            <a:off x="3266650" y="1346775"/>
            <a:ext cx="2283899" cy="1424399"/>
          </a:xfrm>
          <a:prstGeom prst="rect">
            <a:avLst/>
          </a:prstGeom>
          <a:noFill/>
          <a:ln>
            <a:noFill/>
          </a:ln>
        </p:spPr>
      </p:pic>
      <p:sp>
        <p:nvSpPr>
          <p:cNvPr id="385" name="Google Shape;385;p31"/>
          <p:cNvSpPr txBox="1"/>
          <p:nvPr>
            <p:ph idx="4294967295" type="title"/>
          </p:nvPr>
        </p:nvSpPr>
        <p:spPr>
          <a:xfrm>
            <a:off x="197900" y="12802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pic>
        <p:nvPicPr>
          <p:cNvPr id="386" name="Google Shape;386;p31"/>
          <p:cNvPicPr preferRelativeResize="0"/>
          <p:nvPr/>
        </p:nvPicPr>
        <p:blipFill>
          <a:blip r:embed="rId6">
            <a:alphaModFix/>
          </a:blip>
          <a:stretch>
            <a:fillRect/>
          </a:stretch>
        </p:blipFill>
        <p:spPr>
          <a:xfrm>
            <a:off x="1062925" y="3080575"/>
            <a:ext cx="1714500" cy="1352550"/>
          </a:xfrm>
          <a:prstGeom prst="rect">
            <a:avLst/>
          </a:prstGeom>
          <a:noFill/>
          <a:ln cap="flat" cmpd="sng" w="9525">
            <a:solidFill>
              <a:srgbClr val="2CFFFF"/>
            </a:solidFill>
            <a:prstDash val="solid"/>
            <a:round/>
            <a:headEnd len="sm" w="sm" type="none"/>
            <a:tailEnd len="sm" w="sm" type="none"/>
          </a:ln>
        </p:spPr>
      </p:pic>
      <p:sp>
        <p:nvSpPr>
          <p:cNvPr id="387" name="Google Shape;387;p31"/>
          <p:cNvSpPr txBox="1"/>
          <p:nvPr/>
        </p:nvSpPr>
        <p:spPr>
          <a:xfrm>
            <a:off x="648200" y="4308100"/>
            <a:ext cx="1748400" cy="4626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100">
                <a:solidFill>
                  <a:schemeClr val="dk1"/>
                </a:solidFill>
              </a:rPr>
              <a:t>Track 1487 but behind appears the 1486.</a:t>
            </a:r>
            <a:endParaRPr sz="1100">
              <a:solidFill>
                <a:schemeClr val="dk1"/>
              </a:solidFill>
            </a:endParaRPr>
          </a:p>
        </p:txBody>
      </p:sp>
      <p:sp>
        <p:nvSpPr>
          <p:cNvPr id="388" name="Google Shape;388;p31"/>
          <p:cNvSpPr/>
          <p:nvPr/>
        </p:nvSpPr>
        <p:spPr>
          <a:xfrm>
            <a:off x="2241700" y="2280450"/>
            <a:ext cx="211200" cy="210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31"/>
          <p:cNvSpPr/>
          <p:nvPr/>
        </p:nvSpPr>
        <p:spPr>
          <a:xfrm>
            <a:off x="4519035" y="1742425"/>
            <a:ext cx="230700" cy="227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31"/>
          <p:cNvSpPr/>
          <p:nvPr/>
        </p:nvSpPr>
        <p:spPr>
          <a:xfrm>
            <a:off x="7366950" y="2401675"/>
            <a:ext cx="211200" cy="210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1" name="Google Shape;391;p31"/>
          <p:cNvCxnSpPr>
            <a:stCxn id="388" idx="4"/>
          </p:cNvCxnSpPr>
          <p:nvPr/>
        </p:nvCxnSpPr>
        <p:spPr>
          <a:xfrm flipH="1">
            <a:off x="1951000" y="2491050"/>
            <a:ext cx="396300" cy="620400"/>
          </a:xfrm>
          <a:prstGeom prst="straightConnector1">
            <a:avLst/>
          </a:prstGeom>
          <a:noFill/>
          <a:ln cap="flat" cmpd="sng" w="9525">
            <a:solidFill>
              <a:srgbClr val="FF0000"/>
            </a:solidFill>
            <a:prstDash val="solid"/>
            <a:round/>
            <a:headEnd len="med" w="med" type="none"/>
            <a:tailEnd len="med" w="med" type="triangle"/>
          </a:ln>
        </p:spPr>
      </p:cxnSp>
      <p:cxnSp>
        <p:nvCxnSpPr>
          <p:cNvPr id="392" name="Google Shape;392;p31"/>
          <p:cNvCxnSpPr/>
          <p:nvPr/>
        </p:nvCxnSpPr>
        <p:spPr>
          <a:xfrm flipH="1">
            <a:off x="2793885" y="1938775"/>
            <a:ext cx="1845000" cy="1151100"/>
          </a:xfrm>
          <a:prstGeom prst="straightConnector1">
            <a:avLst/>
          </a:prstGeom>
          <a:noFill/>
          <a:ln cap="flat" cmpd="sng" w="9525">
            <a:solidFill>
              <a:srgbClr val="FF0000"/>
            </a:solidFill>
            <a:prstDash val="solid"/>
            <a:round/>
            <a:headEnd len="med" w="med" type="none"/>
            <a:tailEnd len="med" w="med" type="triangle"/>
          </a:ln>
        </p:spPr>
      </p:cxnSp>
      <p:cxnSp>
        <p:nvCxnSpPr>
          <p:cNvPr id="393" name="Google Shape;393;p31"/>
          <p:cNvCxnSpPr/>
          <p:nvPr/>
        </p:nvCxnSpPr>
        <p:spPr>
          <a:xfrm flipH="1">
            <a:off x="2793925" y="2612275"/>
            <a:ext cx="4678500" cy="579300"/>
          </a:xfrm>
          <a:prstGeom prst="straightConnector1">
            <a:avLst/>
          </a:prstGeom>
          <a:noFill/>
          <a:ln cap="flat" cmpd="sng" w="9525">
            <a:solidFill>
              <a:srgbClr val="FF0000"/>
            </a:solidFill>
            <a:prstDash val="solid"/>
            <a:round/>
            <a:headEnd len="med" w="med" type="none"/>
            <a:tailEnd len="med" w="med" type="triangle"/>
          </a:ln>
        </p:spPr>
      </p:cxnSp>
      <p:sp>
        <p:nvSpPr>
          <p:cNvPr id="394" name="Google Shape;394;p31"/>
          <p:cNvSpPr/>
          <p:nvPr/>
        </p:nvSpPr>
        <p:spPr>
          <a:xfrm>
            <a:off x="1535650" y="2109200"/>
            <a:ext cx="490200" cy="5031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31"/>
          <p:cNvSpPr/>
          <p:nvPr/>
        </p:nvSpPr>
        <p:spPr>
          <a:xfrm>
            <a:off x="6831550" y="2109200"/>
            <a:ext cx="490200" cy="5031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1"/>
          <p:cNvSpPr/>
          <p:nvPr/>
        </p:nvSpPr>
        <p:spPr>
          <a:xfrm>
            <a:off x="4259525" y="2039650"/>
            <a:ext cx="490200" cy="5031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7" name="Google Shape;397;p31"/>
          <p:cNvPicPr preferRelativeResize="0"/>
          <p:nvPr/>
        </p:nvPicPr>
        <p:blipFill>
          <a:blip r:embed="rId7">
            <a:alphaModFix/>
          </a:blip>
          <a:stretch>
            <a:fillRect/>
          </a:stretch>
        </p:blipFill>
        <p:spPr>
          <a:xfrm>
            <a:off x="4213138" y="3487600"/>
            <a:ext cx="889525" cy="769775"/>
          </a:xfrm>
          <a:prstGeom prst="rect">
            <a:avLst/>
          </a:prstGeom>
          <a:noFill/>
          <a:ln cap="flat" cmpd="sng" w="9525">
            <a:solidFill>
              <a:srgbClr val="2CFFFF"/>
            </a:solidFill>
            <a:prstDash val="solid"/>
            <a:round/>
            <a:headEnd len="sm" w="sm" type="none"/>
            <a:tailEnd len="sm" w="sm" type="none"/>
          </a:ln>
        </p:spPr>
      </p:pic>
      <p:sp>
        <p:nvSpPr>
          <p:cNvPr id="398" name="Google Shape;398;p31"/>
          <p:cNvSpPr txBox="1"/>
          <p:nvPr/>
        </p:nvSpPr>
        <p:spPr>
          <a:xfrm>
            <a:off x="3811625" y="4199925"/>
            <a:ext cx="841800" cy="4626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100">
                <a:solidFill>
                  <a:schemeClr val="dk1"/>
                </a:solidFill>
              </a:rPr>
              <a:t>First detections</a:t>
            </a:r>
            <a:endParaRPr sz="1100">
              <a:solidFill>
                <a:schemeClr val="dk1"/>
              </a:solidFill>
            </a:endParaRPr>
          </a:p>
        </p:txBody>
      </p:sp>
      <p:sp>
        <p:nvSpPr>
          <p:cNvPr id="399" name="Google Shape;399;p31"/>
          <p:cNvSpPr/>
          <p:nvPr/>
        </p:nvSpPr>
        <p:spPr>
          <a:xfrm>
            <a:off x="5235413" y="3765775"/>
            <a:ext cx="268200" cy="2106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0" name="Google Shape;400;p31"/>
          <p:cNvPicPr preferRelativeResize="0"/>
          <p:nvPr/>
        </p:nvPicPr>
        <p:blipFill>
          <a:blip r:embed="rId8">
            <a:alphaModFix/>
          </a:blip>
          <a:stretch>
            <a:fillRect/>
          </a:stretch>
        </p:blipFill>
        <p:spPr>
          <a:xfrm>
            <a:off x="7107675" y="3486188"/>
            <a:ext cx="1153302" cy="772600"/>
          </a:xfrm>
          <a:prstGeom prst="rect">
            <a:avLst/>
          </a:prstGeom>
          <a:noFill/>
          <a:ln cap="flat" cmpd="sng" w="9525">
            <a:solidFill>
              <a:srgbClr val="2CFFFF"/>
            </a:solidFill>
            <a:prstDash val="solid"/>
            <a:round/>
            <a:headEnd len="sm" w="sm" type="none"/>
            <a:tailEnd len="sm" w="sm" type="none"/>
          </a:ln>
        </p:spPr>
      </p:pic>
      <p:pic>
        <p:nvPicPr>
          <p:cNvPr id="401" name="Google Shape;401;p31"/>
          <p:cNvPicPr preferRelativeResize="0"/>
          <p:nvPr/>
        </p:nvPicPr>
        <p:blipFill>
          <a:blip r:embed="rId9">
            <a:alphaModFix/>
          </a:blip>
          <a:stretch>
            <a:fillRect/>
          </a:stretch>
        </p:blipFill>
        <p:spPr>
          <a:xfrm>
            <a:off x="5636350" y="3484779"/>
            <a:ext cx="981075" cy="772597"/>
          </a:xfrm>
          <a:prstGeom prst="rect">
            <a:avLst/>
          </a:prstGeom>
          <a:noFill/>
          <a:ln cap="flat" cmpd="sng" w="9525">
            <a:solidFill>
              <a:srgbClr val="2CFFFF"/>
            </a:solidFill>
            <a:prstDash val="solid"/>
            <a:round/>
            <a:headEnd len="sm" w="sm" type="none"/>
            <a:tailEnd len="sm" w="sm" type="none"/>
          </a:ln>
        </p:spPr>
      </p:pic>
      <p:sp>
        <p:nvSpPr>
          <p:cNvPr id="402" name="Google Shape;402;p31"/>
          <p:cNvSpPr/>
          <p:nvPr/>
        </p:nvSpPr>
        <p:spPr>
          <a:xfrm>
            <a:off x="6728450" y="3767200"/>
            <a:ext cx="268200" cy="2106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31"/>
          <p:cNvSpPr txBox="1"/>
          <p:nvPr/>
        </p:nvSpPr>
        <p:spPr>
          <a:xfrm>
            <a:off x="5265875" y="4199925"/>
            <a:ext cx="981000" cy="4626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100">
                <a:solidFill>
                  <a:schemeClr val="dk1"/>
                </a:solidFill>
              </a:rPr>
              <a:t>Intermediate detections</a:t>
            </a:r>
            <a:endParaRPr sz="1100">
              <a:solidFill>
                <a:schemeClr val="dk1"/>
              </a:solidFill>
            </a:endParaRPr>
          </a:p>
        </p:txBody>
      </p:sp>
      <p:sp>
        <p:nvSpPr>
          <p:cNvPr id="404" name="Google Shape;404;p31"/>
          <p:cNvSpPr txBox="1"/>
          <p:nvPr/>
        </p:nvSpPr>
        <p:spPr>
          <a:xfrm>
            <a:off x="6859325" y="4199925"/>
            <a:ext cx="841800" cy="4626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100">
                <a:solidFill>
                  <a:schemeClr val="dk1"/>
                </a:solidFill>
              </a:rPr>
              <a:t>Last detections</a:t>
            </a:r>
            <a:endParaRPr sz="1100">
              <a:solidFill>
                <a:schemeClr val="dk1"/>
              </a:solidFill>
            </a:endParaRPr>
          </a:p>
        </p:txBody>
      </p:sp>
      <p:cxnSp>
        <p:nvCxnSpPr>
          <p:cNvPr id="405" name="Google Shape;405;p31"/>
          <p:cNvCxnSpPr>
            <a:stCxn id="394" idx="5"/>
          </p:cNvCxnSpPr>
          <p:nvPr/>
        </p:nvCxnSpPr>
        <p:spPr>
          <a:xfrm>
            <a:off x="1954062" y="2538623"/>
            <a:ext cx="2125500" cy="745500"/>
          </a:xfrm>
          <a:prstGeom prst="straightConnector1">
            <a:avLst/>
          </a:prstGeom>
          <a:noFill/>
          <a:ln cap="flat" cmpd="sng" w="9525">
            <a:solidFill>
              <a:srgbClr val="00FF00"/>
            </a:solidFill>
            <a:prstDash val="solid"/>
            <a:round/>
            <a:headEnd len="med" w="med" type="none"/>
            <a:tailEnd len="med" w="med" type="triangle"/>
          </a:ln>
        </p:spPr>
      </p:cxnSp>
      <p:cxnSp>
        <p:nvCxnSpPr>
          <p:cNvPr id="406" name="Google Shape;406;p31"/>
          <p:cNvCxnSpPr>
            <a:stCxn id="396" idx="4"/>
          </p:cNvCxnSpPr>
          <p:nvPr/>
        </p:nvCxnSpPr>
        <p:spPr>
          <a:xfrm>
            <a:off x="4504625" y="2542750"/>
            <a:ext cx="600" cy="704400"/>
          </a:xfrm>
          <a:prstGeom prst="straightConnector1">
            <a:avLst/>
          </a:prstGeom>
          <a:noFill/>
          <a:ln cap="flat" cmpd="sng" w="9525">
            <a:solidFill>
              <a:srgbClr val="00FF00"/>
            </a:solidFill>
            <a:prstDash val="solid"/>
            <a:round/>
            <a:headEnd len="med" w="med" type="none"/>
            <a:tailEnd len="med" w="med" type="triangle"/>
          </a:ln>
        </p:spPr>
      </p:cxnSp>
      <p:cxnSp>
        <p:nvCxnSpPr>
          <p:cNvPr id="407" name="Google Shape;407;p31"/>
          <p:cNvCxnSpPr>
            <a:stCxn id="395" idx="4"/>
          </p:cNvCxnSpPr>
          <p:nvPr/>
        </p:nvCxnSpPr>
        <p:spPr>
          <a:xfrm>
            <a:off x="7076650" y="2612300"/>
            <a:ext cx="300" cy="662400"/>
          </a:xfrm>
          <a:prstGeom prst="straightConnector1">
            <a:avLst/>
          </a:prstGeom>
          <a:noFill/>
          <a:ln cap="flat" cmpd="sng" w="9525">
            <a:solidFill>
              <a:srgbClr val="00FF00"/>
            </a:solidFill>
            <a:prstDash val="solid"/>
            <a:round/>
            <a:headEnd len="med" w="med" type="none"/>
            <a:tailEnd len="med" w="med" type="triangle"/>
          </a:ln>
        </p:spPr>
      </p:cxnSp>
      <p:sp>
        <p:nvSpPr>
          <p:cNvPr id="408" name="Google Shape;408;p31"/>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IÑAKI LACUNZA</a:t>
            </a:r>
            <a:endParaRPr b="1"/>
          </a:p>
          <a:p>
            <a:pPr indent="0" lvl="0" marL="0" rtl="0" algn="r">
              <a:spcBef>
                <a:spcPts val="0"/>
              </a:spcBef>
              <a:spcAft>
                <a:spcPts val="0"/>
              </a:spcAft>
              <a:buNone/>
            </a:pPr>
            <a:r>
              <a:rPr b="1" lang="ca"/>
              <a:t>1692285</a:t>
            </a:r>
            <a:endParaRPr b="1"/>
          </a:p>
        </p:txBody>
      </p:sp>
      <p:sp>
        <p:nvSpPr>
          <p:cNvPr id="409" name="Google Shape;409;p31"/>
          <p:cNvSpPr txBox="1"/>
          <p:nvPr/>
        </p:nvSpPr>
        <p:spPr>
          <a:xfrm>
            <a:off x="6162650" y="880700"/>
            <a:ext cx="1614000" cy="413700"/>
          </a:xfrm>
          <a:prstGeom prst="rect">
            <a:avLst/>
          </a:prstGeom>
          <a:solidFill>
            <a:srgbClr val="D9EAD3"/>
          </a:solidFill>
          <a:ln cap="flat" cmpd="sng" w="9525">
            <a:solidFill>
              <a:srgbClr val="FFE5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Margin 6,66%</a:t>
            </a:r>
            <a:endParaRPr sz="1800">
              <a:solidFill>
                <a:schemeClr val="dk1"/>
              </a:solidFill>
            </a:endParaRPr>
          </a:p>
        </p:txBody>
      </p:sp>
      <p:sp>
        <p:nvSpPr>
          <p:cNvPr id="410" name="Google Shape;410;p31"/>
          <p:cNvSpPr txBox="1"/>
          <p:nvPr/>
        </p:nvSpPr>
        <p:spPr>
          <a:xfrm>
            <a:off x="3506337" y="880700"/>
            <a:ext cx="1614000" cy="413700"/>
          </a:xfrm>
          <a:prstGeom prst="rect">
            <a:avLst/>
          </a:prstGeom>
          <a:solidFill>
            <a:srgbClr val="D9EAD3"/>
          </a:solidFill>
          <a:ln cap="flat" cmpd="sng" w="9525">
            <a:solidFill>
              <a:srgbClr val="FFE5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Margin 10%</a:t>
            </a:r>
            <a:endParaRPr sz="1800">
              <a:solidFill>
                <a:schemeClr val="dk1"/>
              </a:solidFill>
            </a:endParaRPr>
          </a:p>
        </p:txBody>
      </p:sp>
      <p:sp>
        <p:nvSpPr>
          <p:cNvPr id="411" name="Google Shape;411;p31"/>
          <p:cNvSpPr txBox="1"/>
          <p:nvPr/>
        </p:nvSpPr>
        <p:spPr>
          <a:xfrm>
            <a:off x="832650" y="880700"/>
            <a:ext cx="1509000" cy="413700"/>
          </a:xfrm>
          <a:prstGeom prst="rect">
            <a:avLst/>
          </a:prstGeom>
          <a:solidFill>
            <a:srgbClr val="D9EAD3"/>
          </a:solid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Margin 20%</a:t>
            </a:r>
            <a:endParaRPr sz="1800">
              <a:solidFill>
                <a:schemeClr val="dk1"/>
              </a:solidFill>
            </a:endParaRPr>
          </a:p>
          <a:p>
            <a:pPr indent="0" lvl="0" marL="0" rtl="0" algn="l">
              <a:spcBef>
                <a:spcPts val="0"/>
              </a:spcBef>
              <a:spcAft>
                <a:spcPts val="0"/>
              </a:spcAft>
              <a:buNone/>
            </a:pPr>
            <a:r>
              <a:t/>
            </a:r>
            <a:endParaRPr sz="30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p:nvPr/>
        </p:nvSpPr>
        <p:spPr>
          <a:xfrm>
            <a:off x="7690850" y="3126075"/>
            <a:ext cx="1214400" cy="1214400"/>
          </a:xfrm>
          <a:prstGeom prst="roundRect">
            <a:avLst>
              <a:gd fmla="val 16667" name="adj"/>
            </a:avLst>
          </a:prstGeom>
          <a:solidFill>
            <a:srgbClr val="F3F3F3"/>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p32"/>
          <p:cNvSpPr/>
          <p:nvPr/>
        </p:nvSpPr>
        <p:spPr>
          <a:xfrm>
            <a:off x="6341750" y="913500"/>
            <a:ext cx="1973400" cy="1512000"/>
          </a:xfrm>
          <a:prstGeom prst="roundRect">
            <a:avLst>
              <a:gd fmla="val 16667" name="adj"/>
            </a:avLst>
          </a:prstGeom>
          <a:solidFill>
            <a:srgbClr val="F3F3F3"/>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32"/>
          <p:cNvSpPr/>
          <p:nvPr/>
        </p:nvSpPr>
        <p:spPr>
          <a:xfrm>
            <a:off x="3264200" y="913550"/>
            <a:ext cx="2248800" cy="1413300"/>
          </a:xfrm>
          <a:prstGeom prst="roundRect">
            <a:avLst>
              <a:gd fmla="val 16667" name="adj"/>
            </a:avLst>
          </a:prstGeom>
          <a:solidFill>
            <a:srgbClr val="F3F3F3"/>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32"/>
          <p:cNvSpPr txBox="1"/>
          <p:nvPr>
            <p:ph idx="4294967295" type="title"/>
          </p:nvPr>
        </p:nvSpPr>
        <p:spPr>
          <a:xfrm>
            <a:off x="152400" y="12802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pic>
        <p:nvPicPr>
          <p:cNvPr id="420" name="Google Shape;420;p32"/>
          <p:cNvPicPr preferRelativeResize="0"/>
          <p:nvPr/>
        </p:nvPicPr>
        <p:blipFill rotWithShape="1">
          <a:blip r:embed="rId3">
            <a:alphaModFix/>
          </a:blip>
          <a:srcRect b="0" l="0" r="26578" t="5962"/>
          <a:stretch/>
        </p:blipFill>
        <p:spPr>
          <a:xfrm>
            <a:off x="83250" y="1669500"/>
            <a:ext cx="2146202" cy="1374451"/>
          </a:xfrm>
          <a:prstGeom prst="rect">
            <a:avLst/>
          </a:prstGeom>
          <a:noFill/>
          <a:ln cap="flat" cmpd="sng" w="9525">
            <a:solidFill>
              <a:srgbClr val="274857"/>
            </a:solidFill>
            <a:prstDash val="solid"/>
            <a:round/>
            <a:headEnd len="sm" w="sm" type="none"/>
            <a:tailEnd len="sm" w="sm" type="none"/>
          </a:ln>
        </p:spPr>
      </p:pic>
      <p:sp>
        <p:nvSpPr>
          <p:cNvPr id="421" name="Google Shape;421;p32"/>
          <p:cNvSpPr txBox="1"/>
          <p:nvPr/>
        </p:nvSpPr>
        <p:spPr>
          <a:xfrm>
            <a:off x="4832050" y="242775"/>
            <a:ext cx="1593300" cy="347400"/>
          </a:xfrm>
          <a:prstGeom prst="rect">
            <a:avLst/>
          </a:prstGeom>
          <a:solidFill>
            <a:srgbClr val="93C47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200">
                <a:solidFill>
                  <a:schemeClr val="dk1"/>
                </a:solidFill>
              </a:rPr>
              <a:t>Followed pipeline:</a:t>
            </a:r>
            <a:endParaRPr b="1" sz="1200">
              <a:solidFill>
                <a:schemeClr val="dk1"/>
              </a:solidFill>
            </a:endParaRPr>
          </a:p>
        </p:txBody>
      </p:sp>
      <p:sp>
        <p:nvSpPr>
          <p:cNvPr id="422" name="Google Shape;422;p32"/>
          <p:cNvSpPr txBox="1"/>
          <p:nvPr/>
        </p:nvSpPr>
        <p:spPr>
          <a:xfrm>
            <a:off x="218650" y="913550"/>
            <a:ext cx="1702500" cy="7023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sz="1200">
                <a:solidFill>
                  <a:schemeClr val="dk1"/>
                </a:solidFill>
              </a:rPr>
              <a:t>Get the embeddings with the first camera and apply KNN</a:t>
            </a:r>
            <a:endParaRPr sz="1200">
              <a:solidFill>
                <a:schemeClr val="dk1"/>
              </a:solidFill>
            </a:endParaRPr>
          </a:p>
        </p:txBody>
      </p:sp>
      <p:sp>
        <p:nvSpPr>
          <p:cNvPr id="423" name="Google Shape;423;p32"/>
          <p:cNvSpPr txBox="1"/>
          <p:nvPr/>
        </p:nvSpPr>
        <p:spPr>
          <a:xfrm>
            <a:off x="3366763" y="1013000"/>
            <a:ext cx="2146200" cy="12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dk1"/>
                </a:solidFill>
              </a:rPr>
              <a:t>Single camera tracking.</a:t>
            </a:r>
            <a:endParaRPr sz="12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ca" sz="1200">
                <a:solidFill>
                  <a:schemeClr val="dk1"/>
                </a:solidFill>
              </a:rPr>
              <a:t>Then, get embeddings for each track.</a:t>
            </a:r>
            <a:endParaRPr sz="12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ca" sz="1200">
                <a:solidFill>
                  <a:schemeClr val="dk1"/>
                </a:solidFill>
              </a:rPr>
              <a:t>Use the KNN model to know which are the closest.</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424" name="Google Shape;424;p32"/>
          <p:cNvSpPr txBox="1"/>
          <p:nvPr/>
        </p:nvSpPr>
        <p:spPr>
          <a:xfrm>
            <a:off x="6425350" y="760925"/>
            <a:ext cx="1820700" cy="1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ca" sz="1200">
                <a:solidFill>
                  <a:schemeClr val="dk1"/>
                </a:solidFill>
              </a:rPr>
              <a:t>Chose the neighbor that is </a:t>
            </a:r>
            <a:r>
              <a:rPr b="1" lang="ca" sz="1200">
                <a:solidFill>
                  <a:schemeClr val="dk1"/>
                </a:solidFill>
              </a:rPr>
              <a:t>closest to most detections</a:t>
            </a:r>
            <a:r>
              <a:rPr lang="ca" sz="1200">
                <a:solidFill>
                  <a:schemeClr val="dk1"/>
                </a:solidFill>
              </a:rPr>
              <a:t> of the track.</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ca" sz="1200">
                <a:solidFill>
                  <a:schemeClr val="dk1"/>
                </a:solidFill>
              </a:rPr>
              <a:t>Then, get the </a:t>
            </a:r>
            <a:r>
              <a:rPr b="1" lang="ca" sz="1200">
                <a:solidFill>
                  <a:schemeClr val="dk1"/>
                </a:solidFill>
              </a:rPr>
              <a:t>median</a:t>
            </a:r>
            <a:r>
              <a:rPr lang="ca" sz="1200">
                <a:solidFill>
                  <a:schemeClr val="dk1"/>
                </a:solidFill>
              </a:rPr>
              <a:t> of the distances to the chosen threshold.</a:t>
            </a:r>
            <a:endParaRPr b="1" sz="1200">
              <a:solidFill>
                <a:schemeClr val="dk1"/>
              </a:solidFill>
            </a:endParaRPr>
          </a:p>
        </p:txBody>
      </p:sp>
      <p:sp>
        <p:nvSpPr>
          <p:cNvPr id="425" name="Google Shape;425;p32"/>
          <p:cNvSpPr txBox="1"/>
          <p:nvPr/>
        </p:nvSpPr>
        <p:spPr>
          <a:xfrm>
            <a:off x="7778450" y="3143200"/>
            <a:ext cx="10392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dk1"/>
                </a:solidFill>
              </a:rPr>
              <a:t>Median distance lower than </a:t>
            </a:r>
            <a:r>
              <a:rPr b="1" lang="ca" sz="1200">
                <a:solidFill>
                  <a:schemeClr val="dk1"/>
                </a:solidFill>
              </a:rPr>
              <a:t>chosen threshold?</a:t>
            </a:r>
            <a:endParaRPr b="1" sz="1200">
              <a:solidFill>
                <a:schemeClr val="dk1"/>
              </a:solidFill>
            </a:endParaRPr>
          </a:p>
        </p:txBody>
      </p:sp>
      <p:sp>
        <p:nvSpPr>
          <p:cNvPr id="426" name="Google Shape;426;p32"/>
          <p:cNvSpPr/>
          <p:nvPr/>
        </p:nvSpPr>
        <p:spPr>
          <a:xfrm>
            <a:off x="4372800" y="3143188"/>
            <a:ext cx="3009300" cy="488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a:t>Same car in different cameras!!</a:t>
            </a:r>
            <a:endParaRPr b="1"/>
          </a:p>
          <a:p>
            <a:pPr indent="0" lvl="0" marL="0" rtl="0" algn="ctr">
              <a:spcBef>
                <a:spcPts val="0"/>
              </a:spcBef>
              <a:spcAft>
                <a:spcPts val="0"/>
              </a:spcAft>
              <a:buNone/>
            </a:pPr>
            <a:r>
              <a:rPr lang="ca"/>
              <a:t>Make their </a:t>
            </a:r>
            <a:r>
              <a:rPr i="1" lang="ca"/>
              <a:t>track id</a:t>
            </a:r>
            <a:r>
              <a:rPr lang="ca"/>
              <a:t>s the same</a:t>
            </a:r>
            <a:endParaRPr/>
          </a:p>
        </p:txBody>
      </p:sp>
      <p:sp>
        <p:nvSpPr>
          <p:cNvPr id="427" name="Google Shape;427;p32"/>
          <p:cNvSpPr/>
          <p:nvPr/>
        </p:nvSpPr>
        <p:spPr>
          <a:xfrm>
            <a:off x="4372800" y="3928838"/>
            <a:ext cx="3009300" cy="488100"/>
          </a:xfrm>
          <a:prstGeom prst="roundRect">
            <a:avLst>
              <a:gd fmla="val 16667" name="adj"/>
            </a:avLst>
          </a:prstGeom>
          <a:solidFill>
            <a:srgbClr val="00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a:t>New track, not seen yet</a:t>
            </a:r>
            <a:r>
              <a:rPr b="1" lang="ca"/>
              <a:t>!!</a:t>
            </a:r>
            <a:endParaRPr b="1"/>
          </a:p>
          <a:p>
            <a:pPr indent="0" lvl="0" marL="0" rtl="0" algn="ctr">
              <a:spcBef>
                <a:spcPts val="0"/>
              </a:spcBef>
              <a:spcAft>
                <a:spcPts val="0"/>
              </a:spcAft>
              <a:buNone/>
            </a:pPr>
            <a:r>
              <a:rPr lang="ca"/>
              <a:t>Keep its original </a:t>
            </a:r>
            <a:r>
              <a:rPr i="1" lang="ca"/>
              <a:t>track id</a:t>
            </a:r>
            <a:endParaRPr i="1"/>
          </a:p>
        </p:txBody>
      </p:sp>
      <p:sp>
        <p:nvSpPr>
          <p:cNvPr id="428" name="Google Shape;428;p32"/>
          <p:cNvSpPr/>
          <p:nvPr/>
        </p:nvSpPr>
        <p:spPr>
          <a:xfrm>
            <a:off x="2362550" y="3276525"/>
            <a:ext cx="1387200" cy="1007100"/>
          </a:xfrm>
          <a:prstGeom prst="roundRect">
            <a:avLst>
              <a:gd fmla="val 16667" name="adj"/>
            </a:avLst>
          </a:prstGeom>
          <a:solidFill>
            <a:srgbClr val="F3F3F3"/>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32"/>
          <p:cNvSpPr txBox="1"/>
          <p:nvPr/>
        </p:nvSpPr>
        <p:spPr>
          <a:xfrm>
            <a:off x="2416100" y="3348975"/>
            <a:ext cx="12801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dk1"/>
                </a:solidFill>
              </a:rPr>
              <a:t>Add the embeddings and fit again the KNN</a:t>
            </a:r>
            <a:endParaRPr sz="1200">
              <a:solidFill>
                <a:schemeClr val="dk1"/>
              </a:solidFill>
            </a:endParaRPr>
          </a:p>
        </p:txBody>
      </p:sp>
      <p:cxnSp>
        <p:nvCxnSpPr>
          <p:cNvPr id="430" name="Google Shape;430;p32"/>
          <p:cNvCxnSpPr>
            <a:stCxn id="428" idx="0"/>
            <a:endCxn id="418" idx="1"/>
          </p:cNvCxnSpPr>
          <p:nvPr/>
        </p:nvCxnSpPr>
        <p:spPr>
          <a:xfrm rot="-5400000">
            <a:off x="2332100" y="2344275"/>
            <a:ext cx="1656300" cy="208200"/>
          </a:xfrm>
          <a:prstGeom prst="bentConnector2">
            <a:avLst/>
          </a:prstGeom>
          <a:noFill/>
          <a:ln cap="flat" cmpd="sng" w="19050">
            <a:solidFill>
              <a:schemeClr val="dk1"/>
            </a:solidFill>
            <a:prstDash val="solid"/>
            <a:round/>
            <a:headEnd len="med" w="med" type="none"/>
            <a:tailEnd len="med" w="med" type="triangle"/>
          </a:ln>
        </p:spPr>
      </p:cxnSp>
      <p:cxnSp>
        <p:nvCxnSpPr>
          <p:cNvPr id="431" name="Google Shape;431;p32"/>
          <p:cNvCxnSpPr>
            <a:stCxn id="423" idx="3"/>
          </p:cNvCxnSpPr>
          <p:nvPr/>
        </p:nvCxnSpPr>
        <p:spPr>
          <a:xfrm>
            <a:off x="5512963" y="1620200"/>
            <a:ext cx="842400" cy="1005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432" name="Google Shape;432;p32"/>
          <p:cNvCxnSpPr>
            <a:stCxn id="417" idx="3"/>
            <a:endCxn id="416" idx="3"/>
          </p:cNvCxnSpPr>
          <p:nvPr/>
        </p:nvCxnSpPr>
        <p:spPr>
          <a:xfrm>
            <a:off x="8315150" y="1669500"/>
            <a:ext cx="590100" cy="2063700"/>
          </a:xfrm>
          <a:prstGeom prst="bentConnector3">
            <a:avLst>
              <a:gd fmla="val 113705" name="adj1"/>
            </a:avLst>
          </a:prstGeom>
          <a:noFill/>
          <a:ln cap="flat" cmpd="sng" w="19050">
            <a:solidFill>
              <a:schemeClr val="dk1"/>
            </a:solidFill>
            <a:prstDash val="solid"/>
            <a:round/>
            <a:headEnd len="med" w="med" type="none"/>
            <a:tailEnd len="med" w="med" type="triangle"/>
          </a:ln>
        </p:spPr>
      </p:cxnSp>
      <p:cxnSp>
        <p:nvCxnSpPr>
          <p:cNvPr id="433" name="Google Shape;433;p32"/>
          <p:cNvCxnSpPr>
            <a:stCxn id="416" idx="1"/>
            <a:endCxn id="426" idx="3"/>
          </p:cNvCxnSpPr>
          <p:nvPr/>
        </p:nvCxnSpPr>
        <p:spPr>
          <a:xfrm rot="10800000">
            <a:off x="7382150" y="3387375"/>
            <a:ext cx="308700" cy="345900"/>
          </a:xfrm>
          <a:prstGeom prst="bentConnector3">
            <a:avLst>
              <a:gd fmla="val 50008" name="adj1"/>
            </a:avLst>
          </a:prstGeom>
          <a:noFill/>
          <a:ln cap="flat" cmpd="sng" w="19050">
            <a:solidFill>
              <a:schemeClr val="dk1"/>
            </a:solidFill>
            <a:prstDash val="solid"/>
            <a:round/>
            <a:headEnd len="med" w="med" type="none"/>
            <a:tailEnd len="med" w="med" type="triangle"/>
          </a:ln>
        </p:spPr>
      </p:cxnSp>
      <p:cxnSp>
        <p:nvCxnSpPr>
          <p:cNvPr id="434" name="Google Shape;434;p32"/>
          <p:cNvCxnSpPr>
            <a:stCxn id="416" idx="1"/>
            <a:endCxn id="427" idx="3"/>
          </p:cNvCxnSpPr>
          <p:nvPr/>
        </p:nvCxnSpPr>
        <p:spPr>
          <a:xfrm flipH="1">
            <a:off x="7382150" y="3733275"/>
            <a:ext cx="308700" cy="439500"/>
          </a:xfrm>
          <a:prstGeom prst="bentConnector3">
            <a:avLst>
              <a:gd fmla="val 50008" name="adj1"/>
            </a:avLst>
          </a:prstGeom>
          <a:noFill/>
          <a:ln cap="flat" cmpd="sng" w="19050">
            <a:solidFill>
              <a:schemeClr val="dk1"/>
            </a:solidFill>
            <a:prstDash val="solid"/>
            <a:round/>
            <a:headEnd len="med" w="med" type="none"/>
            <a:tailEnd len="med" w="med" type="triangle"/>
          </a:ln>
        </p:spPr>
      </p:cxnSp>
      <p:cxnSp>
        <p:nvCxnSpPr>
          <p:cNvPr id="435" name="Google Shape;435;p32"/>
          <p:cNvCxnSpPr>
            <a:stCxn id="426" idx="1"/>
            <a:endCxn id="428" idx="3"/>
          </p:cNvCxnSpPr>
          <p:nvPr/>
        </p:nvCxnSpPr>
        <p:spPr>
          <a:xfrm flipH="1">
            <a:off x="3749700" y="3387238"/>
            <a:ext cx="623100" cy="392700"/>
          </a:xfrm>
          <a:prstGeom prst="bentConnector3">
            <a:avLst>
              <a:gd fmla="val 49996" name="adj1"/>
            </a:avLst>
          </a:prstGeom>
          <a:noFill/>
          <a:ln cap="flat" cmpd="sng" w="19050">
            <a:solidFill>
              <a:schemeClr val="dk1"/>
            </a:solidFill>
            <a:prstDash val="solid"/>
            <a:round/>
            <a:headEnd len="med" w="med" type="none"/>
            <a:tailEnd len="med" w="med" type="triangle"/>
          </a:ln>
        </p:spPr>
      </p:cxnSp>
      <p:cxnSp>
        <p:nvCxnSpPr>
          <p:cNvPr id="436" name="Google Shape;436;p32"/>
          <p:cNvCxnSpPr>
            <a:stCxn id="427" idx="1"/>
            <a:endCxn id="428" idx="3"/>
          </p:cNvCxnSpPr>
          <p:nvPr/>
        </p:nvCxnSpPr>
        <p:spPr>
          <a:xfrm rot="10800000">
            <a:off x="3749700" y="3780188"/>
            <a:ext cx="623100" cy="392700"/>
          </a:xfrm>
          <a:prstGeom prst="bentConnector3">
            <a:avLst>
              <a:gd fmla="val 49996" name="adj1"/>
            </a:avLst>
          </a:prstGeom>
          <a:noFill/>
          <a:ln cap="flat" cmpd="sng" w="19050">
            <a:solidFill>
              <a:schemeClr val="dk1"/>
            </a:solidFill>
            <a:prstDash val="solid"/>
            <a:round/>
            <a:headEnd len="med" w="med" type="none"/>
            <a:tailEnd len="med" w="med" type="triangle"/>
          </a:ln>
        </p:spPr>
      </p:cxnSp>
      <p:pic>
        <p:nvPicPr>
          <p:cNvPr id="437" name="Google Shape;437;p32"/>
          <p:cNvPicPr preferRelativeResize="0"/>
          <p:nvPr/>
        </p:nvPicPr>
        <p:blipFill>
          <a:blip r:embed="rId4">
            <a:alphaModFix/>
          </a:blip>
          <a:stretch>
            <a:fillRect/>
          </a:stretch>
        </p:blipFill>
        <p:spPr>
          <a:xfrm rot="-638179">
            <a:off x="2160542" y="1172719"/>
            <a:ext cx="1000139" cy="338514"/>
          </a:xfrm>
          <a:prstGeom prst="rect">
            <a:avLst/>
          </a:prstGeom>
          <a:noFill/>
          <a:ln>
            <a:noFill/>
          </a:ln>
        </p:spPr>
      </p:pic>
      <p:sp>
        <p:nvSpPr>
          <p:cNvPr id="438" name="Google Shape;438;p32"/>
          <p:cNvSpPr txBox="1"/>
          <p:nvPr/>
        </p:nvSpPr>
        <p:spPr>
          <a:xfrm rot="-1158279">
            <a:off x="2081625" y="907169"/>
            <a:ext cx="943764" cy="34593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000">
                <a:solidFill>
                  <a:schemeClr val="dk1"/>
                </a:solidFill>
              </a:rPr>
              <a:t>Next camera</a:t>
            </a:r>
            <a:endParaRPr b="1" sz="1000">
              <a:solidFill>
                <a:schemeClr val="dk1"/>
              </a:solidFill>
            </a:endParaRPr>
          </a:p>
        </p:txBody>
      </p:sp>
      <p:sp>
        <p:nvSpPr>
          <p:cNvPr id="439" name="Google Shape;439;p32"/>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IÑAKI LACUNZA</a:t>
            </a:r>
            <a:endParaRPr b="1"/>
          </a:p>
          <a:p>
            <a:pPr indent="0" lvl="0" marL="0" rtl="0" algn="r">
              <a:spcBef>
                <a:spcPts val="0"/>
              </a:spcBef>
              <a:spcAft>
                <a:spcPts val="0"/>
              </a:spcAft>
              <a:buNone/>
            </a:pPr>
            <a:r>
              <a:rPr b="1" lang="ca"/>
              <a:t>1692285</a:t>
            </a:r>
            <a:endParaRPr b="1"/>
          </a:p>
        </p:txBody>
      </p:sp>
      <p:sp>
        <p:nvSpPr>
          <p:cNvPr id="440" name="Google Shape;440;p32"/>
          <p:cNvSpPr txBox="1"/>
          <p:nvPr/>
        </p:nvSpPr>
        <p:spPr>
          <a:xfrm rot="-5397815">
            <a:off x="2326159" y="2265618"/>
            <a:ext cx="9438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000">
                <a:solidFill>
                  <a:schemeClr val="dk1"/>
                </a:solidFill>
              </a:rPr>
              <a:t>Next camera</a:t>
            </a:r>
            <a:endParaRPr b="1" sz="1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3"/>
          <p:cNvSpPr txBox="1"/>
          <p:nvPr>
            <p:ph type="title"/>
          </p:nvPr>
        </p:nvSpPr>
        <p:spPr>
          <a:xfrm>
            <a:off x="152400" y="12802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pic>
        <p:nvPicPr>
          <p:cNvPr id="446" name="Google Shape;446;p33"/>
          <p:cNvPicPr preferRelativeResize="0"/>
          <p:nvPr/>
        </p:nvPicPr>
        <p:blipFill>
          <a:blip r:embed="rId3">
            <a:alphaModFix/>
          </a:blip>
          <a:stretch>
            <a:fillRect/>
          </a:stretch>
        </p:blipFill>
        <p:spPr>
          <a:xfrm>
            <a:off x="232950" y="1891725"/>
            <a:ext cx="3854074" cy="2698425"/>
          </a:xfrm>
          <a:prstGeom prst="rect">
            <a:avLst/>
          </a:prstGeom>
          <a:noFill/>
          <a:ln>
            <a:noFill/>
          </a:ln>
        </p:spPr>
      </p:pic>
      <p:pic>
        <p:nvPicPr>
          <p:cNvPr id="447" name="Google Shape;447;p33"/>
          <p:cNvPicPr preferRelativeResize="0"/>
          <p:nvPr/>
        </p:nvPicPr>
        <p:blipFill>
          <a:blip r:embed="rId4">
            <a:alphaModFix/>
          </a:blip>
          <a:stretch>
            <a:fillRect/>
          </a:stretch>
        </p:blipFill>
        <p:spPr>
          <a:xfrm>
            <a:off x="4318064" y="1951763"/>
            <a:ext cx="4332762" cy="2578349"/>
          </a:xfrm>
          <a:prstGeom prst="rect">
            <a:avLst/>
          </a:prstGeom>
          <a:noFill/>
          <a:ln>
            <a:noFill/>
          </a:ln>
        </p:spPr>
      </p:pic>
      <p:sp>
        <p:nvSpPr>
          <p:cNvPr id="448" name="Google Shape;448;p33"/>
          <p:cNvSpPr txBox="1"/>
          <p:nvPr/>
        </p:nvSpPr>
        <p:spPr>
          <a:xfrm>
            <a:off x="509725" y="777300"/>
            <a:ext cx="565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3000">
                <a:solidFill>
                  <a:schemeClr val="dk1"/>
                </a:solidFill>
              </a:rPr>
              <a:t>KNN evolution: </a:t>
            </a:r>
            <a:r>
              <a:rPr lang="ca" sz="2500">
                <a:solidFill>
                  <a:schemeClr val="dk1"/>
                </a:solidFill>
              </a:rPr>
              <a:t>c013                c014</a:t>
            </a:r>
            <a:endParaRPr sz="2500">
              <a:solidFill>
                <a:schemeClr val="dk1"/>
              </a:solidFill>
            </a:endParaRPr>
          </a:p>
        </p:txBody>
      </p:sp>
      <p:sp>
        <p:nvSpPr>
          <p:cNvPr id="449" name="Google Shape;449;p33"/>
          <p:cNvSpPr txBox="1"/>
          <p:nvPr/>
        </p:nvSpPr>
        <p:spPr>
          <a:xfrm>
            <a:off x="763450" y="1561500"/>
            <a:ext cx="29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Previous KNN</a:t>
            </a:r>
            <a:endParaRPr sz="1800">
              <a:solidFill>
                <a:schemeClr val="dk1"/>
              </a:solidFill>
            </a:endParaRPr>
          </a:p>
        </p:txBody>
      </p:sp>
      <p:sp>
        <p:nvSpPr>
          <p:cNvPr id="450" name="Google Shape;450;p33"/>
          <p:cNvSpPr txBox="1"/>
          <p:nvPr/>
        </p:nvSpPr>
        <p:spPr>
          <a:xfrm>
            <a:off x="5182875" y="1561500"/>
            <a:ext cx="29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New </a:t>
            </a:r>
            <a:r>
              <a:rPr lang="ca" sz="1800">
                <a:solidFill>
                  <a:schemeClr val="dk1"/>
                </a:solidFill>
              </a:rPr>
              <a:t>KNN</a:t>
            </a:r>
            <a:endParaRPr sz="1800">
              <a:solidFill>
                <a:schemeClr val="dk1"/>
              </a:solidFill>
            </a:endParaRPr>
          </a:p>
        </p:txBody>
      </p:sp>
      <p:pic>
        <p:nvPicPr>
          <p:cNvPr id="451" name="Google Shape;451;p33"/>
          <p:cNvPicPr preferRelativeResize="0"/>
          <p:nvPr/>
        </p:nvPicPr>
        <p:blipFill>
          <a:blip r:embed="rId5">
            <a:alphaModFix/>
          </a:blip>
          <a:stretch>
            <a:fillRect/>
          </a:stretch>
        </p:blipFill>
        <p:spPr>
          <a:xfrm>
            <a:off x="4036250" y="914060"/>
            <a:ext cx="1279088" cy="438300"/>
          </a:xfrm>
          <a:prstGeom prst="rect">
            <a:avLst/>
          </a:prstGeom>
          <a:noFill/>
          <a:ln>
            <a:noFill/>
          </a:ln>
        </p:spPr>
      </p:pic>
      <p:sp>
        <p:nvSpPr>
          <p:cNvPr id="452" name="Google Shape;452;p33"/>
          <p:cNvSpPr/>
          <p:nvPr/>
        </p:nvSpPr>
        <p:spPr>
          <a:xfrm>
            <a:off x="405950" y="800350"/>
            <a:ext cx="5754900" cy="5769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p33"/>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IÑAKI LACUNZA</a:t>
            </a:r>
            <a:endParaRPr b="1"/>
          </a:p>
          <a:p>
            <a:pPr indent="0" lvl="0" marL="0" rtl="0" algn="r">
              <a:spcBef>
                <a:spcPts val="0"/>
              </a:spcBef>
              <a:spcAft>
                <a:spcPts val="0"/>
              </a:spcAft>
              <a:buNone/>
            </a:pPr>
            <a:r>
              <a:rPr b="1" lang="ca"/>
              <a:t>1692285</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4"/>
          <p:cNvSpPr txBox="1"/>
          <p:nvPr>
            <p:ph type="title"/>
          </p:nvPr>
        </p:nvSpPr>
        <p:spPr>
          <a:xfrm>
            <a:off x="152400" y="12802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pic>
        <p:nvPicPr>
          <p:cNvPr id="459" name="Google Shape;459;p34"/>
          <p:cNvPicPr preferRelativeResize="0"/>
          <p:nvPr/>
        </p:nvPicPr>
        <p:blipFill>
          <a:blip r:embed="rId3">
            <a:alphaModFix/>
          </a:blip>
          <a:stretch>
            <a:fillRect/>
          </a:stretch>
        </p:blipFill>
        <p:spPr>
          <a:xfrm>
            <a:off x="247089" y="1995313"/>
            <a:ext cx="4332762" cy="2578349"/>
          </a:xfrm>
          <a:prstGeom prst="rect">
            <a:avLst/>
          </a:prstGeom>
          <a:noFill/>
          <a:ln>
            <a:noFill/>
          </a:ln>
        </p:spPr>
      </p:pic>
      <p:sp>
        <p:nvSpPr>
          <p:cNvPr id="460" name="Google Shape;460;p34"/>
          <p:cNvSpPr txBox="1"/>
          <p:nvPr/>
        </p:nvSpPr>
        <p:spPr>
          <a:xfrm>
            <a:off x="509725" y="777300"/>
            <a:ext cx="80844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3000">
                <a:solidFill>
                  <a:schemeClr val="dk1"/>
                </a:solidFill>
              </a:rPr>
              <a:t>KNN evolution: </a:t>
            </a:r>
            <a:r>
              <a:rPr lang="ca" sz="2500">
                <a:solidFill>
                  <a:schemeClr val="dk1"/>
                </a:solidFill>
              </a:rPr>
              <a:t>c014                c012</a:t>
            </a:r>
            <a:endParaRPr sz="2500">
              <a:solidFill>
                <a:schemeClr val="dk1"/>
              </a:solidFill>
            </a:endParaRPr>
          </a:p>
        </p:txBody>
      </p:sp>
      <p:sp>
        <p:nvSpPr>
          <p:cNvPr id="461" name="Google Shape;461;p34"/>
          <p:cNvSpPr txBox="1"/>
          <p:nvPr/>
        </p:nvSpPr>
        <p:spPr>
          <a:xfrm>
            <a:off x="763450" y="1561500"/>
            <a:ext cx="29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Previous KNN</a:t>
            </a:r>
            <a:endParaRPr sz="1800">
              <a:solidFill>
                <a:schemeClr val="dk1"/>
              </a:solidFill>
            </a:endParaRPr>
          </a:p>
        </p:txBody>
      </p:sp>
      <p:sp>
        <p:nvSpPr>
          <p:cNvPr id="462" name="Google Shape;462;p34"/>
          <p:cNvSpPr txBox="1"/>
          <p:nvPr/>
        </p:nvSpPr>
        <p:spPr>
          <a:xfrm>
            <a:off x="5182875" y="1561500"/>
            <a:ext cx="29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New KNN</a:t>
            </a:r>
            <a:endParaRPr sz="1800">
              <a:solidFill>
                <a:schemeClr val="dk1"/>
              </a:solidFill>
            </a:endParaRPr>
          </a:p>
        </p:txBody>
      </p:sp>
      <p:pic>
        <p:nvPicPr>
          <p:cNvPr id="463" name="Google Shape;463;p34"/>
          <p:cNvPicPr preferRelativeResize="0"/>
          <p:nvPr/>
        </p:nvPicPr>
        <p:blipFill>
          <a:blip r:embed="rId4">
            <a:alphaModFix/>
          </a:blip>
          <a:stretch>
            <a:fillRect/>
          </a:stretch>
        </p:blipFill>
        <p:spPr>
          <a:xfrm>
            <a:off x="4036250" y="914060"/>
            <a:ext cx="1279088" cy="438300"/>
          </a:xfrm>
          <a:prstGeom prst="rect">
            <a:avLst/>
          </a:prstGeom>
          <a:noFill/>
          <a:ln>
            <a:noFill/>
          </a:ln>
        </p:spPr>
      </p:pic>
      <p:sp>
        <p:nvSpPr>
          <p:cNvPr id="464" name="Google Shape;464;p34"/>
          <p:cNvSpPr/>
          <p:nvPr/>
        </p:nvSpPr>
        <p:spPr>
          <a:xfrm>
            <a:off x="405950" y="800350"/>
            <a:ext cx="5766300" cy="5769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5" name="Google Shape;465;p34"/>
          <p:cNvPicPr preferRelativeResize="0"/>
          <p:nvPr/>
        </p:nvPicPr>
        <p:blipFill>
          <a:blip r:embed="rId5">
            <a:alphaModFix/>
          </a:blip>
          <a:stretch>
            <a:fillRect/>
          </a:stretch>
        </p:blipFill>
        <p:spPr>
          <a:xfrm>
            <a:off x="4732251" y="2044200"/>
            <a:ext cx="4259349" cy="2444589"/>
          </a:xfrm>
          <a:prstGeom prst="rect">
            <a:avLst/>
          </a:prstGeom>
          <a:noFill/>
          <a:ln>
            <a:noFill/>
          </a:ln>
        </p:spPr>
      </p:pic>
      <p:sp>
        <p:nvSpPr>
          <p:cNvPr id="466" name="Google Shape;466;p34"/>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IÑAKI LACUNZA</a:t>
            </a:r>
            <a:endParaRPr b="1"/>
          </a:p>
          <a:p>
            <a:pPr indent="0" lvl="0" marL="0" rtl="0" algn="r">
              <a:spcBef>
                <a:spcPts val="0"/>
              </a:spcBef>
              <a:spcAft>
                <a:spcPts val="0"/>
              </a:spcAft>
              <a:buNone/>
            </a:pPr>
            <a:r>
              <a:rPr b="1" lang="ca"/>
              <a:t>1692285</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5"/>
          <p:cNvSpPr txBox="1"/>
          <p:nvPr>
            <p:ph type="title"/>
          </p:nvPr>
        </p:nvSpPr>
        <p:spPr>
          <a:xfrm>
            <a:off x="152400" y="12802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sp>
        <p:nvSpPr>
          <p:cNvPr id="472" name="Google Shape;472;p35"/>
          <p:cNvSpPr txBox="1"/>
          <p:nvPr/>
        </p:nvSpPr>
        <p:spPr>
          <a:xfrm>
            <a:off x="509725" y="777300"/>
            <a:ext cx="80844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3000">
                <a:solidFill>
                  <a:schemeClr val="dk1"/>
                </a:solidFill>
              </a:rPr>
              <a:t>KNN evolution: </a:t>
            </a:r>
            <a:r>
              <a:rPr lang="ca" sz="2500">
                <a:solidFill>
                  <a:schemeClr val="dk1"/>
                </a:solidFill>
              </a:rPr>
              <a:t>c012                c011</a:t>
            </a:r>
            <a:endParaRPr sz="2500">
              <a:solidFill>
                <a:schemeClr val="dk1"/>
              </a:solidFill>
            </a:endParaRPr>
          </a:p>
        </p:txBody>
      </p:sp>
      <p:sp>
        <p:nvSpPr>
          <p:cNvPr id="473" name="Google Shape;473;p35"/>
          <p:cNvSpPr txBox="1"/>
          <p:nvPr/>
        </p:nvSpPr>
        <p:spPr>
          <a:xfrm>
            <a:off x="763450" y="1561500"/>
            <a:ext cx="29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Previous KNN</a:t>
            </a:r>
            <a:endParaRPr sz="1800">
              <a:solidFill>
                <a:schemeClr val="dk1"/>
              </a:solidFill>
            </a:endParaRPr>
          </a:p>
        </p:txBody>
      </p:sp>
      <p:sp>
        <p:nvSpPr>
          <p:cNvPr id="474" name="Google Shape;474;p35"/>
          <p:cNvSpPr txBox="1"/>
          <p:nvPr/>
        </p:nvSpPr>
        <p:spPr>
          <a:xfrm>
            <a:off x="5182875" y="1561500"/>
            <a:ext cx="29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New KNN</a:t>
            </a:r>
            <a:endParaRPr sz="1800">
              <a:solidFill>
                <a:schemeClr val="dk1"/>
              </a:solidFill>
            </a:endParaRPr>
          </a:p>
        </p:txBody>
      </p:sp>
      <p:pic>
        <p:nvPicPr>
          <p:cNvPr id="475" name="Google Shape;475;p35"/>
          <p:cNvPicPr preferRelativeResize="0"/>
          <p:nvPr/>
        </p:nvPicPr>
        <p:blipFill>
          <a:blip r:embed="rId3">
            <a:alphaModFix/>
          </a:blip>
          <a:stretch>
            <a:fillRect/>
          </a:stretch>
        </p:blipFill>
        <p:spPr>
          <a:xfrm>
            <a:off x="4036250" y="914060"/>
            <a:ext cx="1279088" cy="438300"/>
          </a:xfrm>
          <a:prstGeom prst="rect">
            <a:avLst/>
          </a:prstGeom>
          <a:noFill/>
          <a:ln>
            <a:noFill/>
          </a:ln>
        </p:spPr>
      </p:pic>
      <p:sp>
        <p:nvSpPr>
          <p:cNvPr id="476" name="Google Shape;476;p35"/>
          <p:cNvSpPr/>
          <p:nvPr/>
        </p:nvSpPr>
        <p:spPr>
          <a:xfrm>
            <a:off x="405950" y="800350"/>
            <a:ext cx="5766300" cy="5769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7" name="Google Shape;477;p35"/>
          <p:cNvPicPr preferRelativeResize="0"/>
          <p:nvPr/>
        </p:nvPicPr>
        <p:blipFill>
          <a:blip r:embed="rId4">
            <a:alphaModFix/>
          </a:blip>
          <a:stretch>
            <a:fillRect/>
          </a:stretch>
        </p:blipFill>
        <p:spPr>
          <a:xfrm>
            <a:off x="211501" y="2136475"/>
            <a:ext cx="4259349" cy="2444589"/>
          </a:xfrm>
          <a:prstGeom prst="rect">
            <a:avLst/>
          </a:prstGeom>
          <a:noFill/>
          <a:ln>
            <a:noFill/>
          </a:ln>
        </p:spPr>
      </p:pic>
      <p:pic>
        <p:nvPicPr>
          <p:cNvPr id="478" name="Google Shape;478;p35"/>
          <p:cNvPicPr preferRelativeResize="0"/>
          <p:nvPr/>
        </p:nvPicPr>
        <p:blipFill>
          <a:blip r:embed="rId5">
            <a:alphaModFix/>
          </a:blip>
          <a:stretch>
            <a:fillRect/>
          </a:stretch>
        </p:blipFill>
        <p:spPr>
          <a:xfrm>
            <a:off x="4634775" y="1984725"/>
            <a:ext cx="3885909" cy="2444600"/>
          </a:xfrm>
          <a:prstGeom prst="rect">
            <a:avLst/>
          </a:prstGeom>
          <a:noFill/>
          <a:ln>
            <a:noFill/>
          </a:ln>
        </p:spPr>
      </p:pic>
      <p:sp>
        <p:nvSpPr>
          <p:cNvPr id="479" name="Google Shape;479;p35"/>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IÑAKI LACUNZA</a:t>
            </a:r>
            <a:endParaRPr b="1"/>
          </a:p>
          <a:p>
            <a:pPr indent="0" lvl="0" marL="0" rtl="0" algn="r">
              <a:spcBef>
                <a:spcPts val="0"/>
              </a:spcBef>
              <a:spcAft>
                <a:spcPts val="0"/>
              </a:spcAft>
              <a:buNone/>
            </a:pPr>
            <a:r>
              <a:rPr b="1" lang="ca"/>
              <a:t>1692285</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6"/>
          <p:cNvSpPr txBox="1"/>
          <p:nvPr>
            <p:ph type="title"/>
          </p:nvPr>
        </p:nvSpPr>
        <p:spPr>
          <a:xfrm>
            <a:off x="152400" y="12802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sp>
        <p:nvSpPr>
          <p:cNvPr id="485" name="Google Shape;485;p36"/>
          <p:cNvSpPr txBox="1"/>
          <p:nvPr/>
        </p:nvSpPr>
        <p:spPr>
          <a:xfrm>
            <a:off x="509725" y="777300"/>
            <a:ext cx="80844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3000">
                <a:solidFill>
                  <a:schemeClr val="dk1"/>
                </a:solidFill>
              </a:rPr>
              <a:t>KNN evolution: </a:t>
            </a:r>
            <a:r>
              <a:rPr lang="ca" sz="2500">
                <a:solidFill>
                  <a:schemeClr val="dk1"/>
                </a:solidFill>
              </a:rPr>
              <a:t>c011                c015</a:t>
            </a:r>
            <a:endParaRPr sz="2500">
              <a:solidFill>
                <a:schemeClr val="dk1"/>
              </a:solidFill>
            </a:endParaRPr>
          </a:p>
        </p:txBody>
      </p:sp>
      <p:sp>
        <p:nvSpPr>
          <p:cNvPr id="486" name="Google Shape;486;p36"/>
          <p:cNvSpPr txBox="1"/>
          <p:nvPr/>
        </p:nvSpPr>
        <p:spPr>
          <a:xfrm>
            <a:off x="763450" y="1561500"/>
            <a:ext cx="29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Previous KNN</a:t>
            </a:r>
            <a:endParaRPr sz="1800">
              <a:solidFill>
                <a:schemeClr val="dk1"/>
              </a:solidFill>
            </a:endParaRPr>
          </a:p>
        </p:txBody>
      </p:sp>
      <p:sp>
        <p:nvSpPr>
          <p:cNvPr id="487" name="Google Shape;487;p36"/>
          <p:cNvSpPr txBox="1"/>
          <p:nvPr/>
        </p:nvSpPr>
        <p:spPr>
          <a:xfrm>
            <a:off x="5182875" y="1561500"/>
            <a:ext cx="29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New KNN</a:t>
            </a:r>
            <a:endParaRPr sz="1800">
              <a:solidFill>
                <a:schemeClr val="dk1"/>
              </a:solidFill>
            </a:endParaRPr>
          </a:p>
        </p:txBody>
      </p:sp>
      <p:pic>
        <p:nvPicPr>
          <p:cNvPr id="488" name="Google Shape;488;p36"/>
          <p:cNvPicPr preferRelativeResize="0"/>
          <p:nvPr/>
        </p:nvPicPr>
        <p:blipFill>
          <a:blip r:embed="rId3">
            <a:alphaModFix/>
          </a:blip>
          <a:stretch>
            <a:fillRect/>
          </a:stretch>
        </p:blipFill>
        <p:spPr>
          <a:xfrm>
            <a:off x="4036250" y="914060"/>
            <a:ext cx="1279088" cy="438300"/>
          </a:xfrm>
          <a:prstGeom prst="rect">
            <a:avLst/>
          </a:prstGeom>
          <a:noFill/>
          <a:ln>
            <a:noFill/>
          </a:ln>
        </p:spPr>
      </p:pic>
      <p:sp>
        <p:nvSpPr>
          <p:cNvPr id="489" name="Google Shape;489;p36"/>
          <p:cNvSpPr/>
          <p:nvPr/>
        </p:nvSpPr>
        <p:spPr>
          <a:xfrm>
            <a:off x="405950" y="800350"/>
            <a:ext cx="5766300" cy="5769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90" name="Google Shape;490;p36"/>
          <p:cNvPicPr preferRelativeResize="0"/>
          <p:nvPr/>
        </p:nvPicPr>
        <p:blipFill>
          <a:blip r:embed="rId4">
            <a:alphaModFix/>
          </a:blip>
          <a:stretch>
            <a:fillRect/>
          </a:stretch>
        </p:blipFill>
        <p:spPr>
          <a:xfrm>
            <a:off x="152400" y="2076050"/>
            <a:ext cx="4368350" cy="2748110"/>
          </a:xfrm>
          <a:prstGeom prst="rect">
            <a:avLst/>
          </a:prstGeom>
          <a:noFill/>
          <a:ln>
            <a:noFill/>
          </a:ln>
        </p:spPr>
      </p:pic>
      <p:pic>
        <p:nvPicPr>
          <p:cNvPr id="491" name="Google Shape;491;p36"/>
          <p:cNvPicPr preferRelativeResize="0"/>
          <p:nvPr/>
        </p:nvPicPr>
        <p:blipFill>
          <a:blip r:embed="rId5">
            <a:alphaModFix/>
          </a:blip>
          <a:stretch>
            <a:fillRect/>
          </a:stretch>
        </p:blipFill>
        <p:spPr>
          <a:xfrm>
            <a:off x="4673150" y="1976650"/>
            <a:ext cx="4082402" cy="2946899"/>
          </a:xfrm>
          <a:prstGeom prst="rect">
            <a:avLst/>
          </a:prstGeom>
          <a:noFill/>
          <a:ln>
            <a:noFill/>
          </a:ln>
        </p:spPr>
      </p:pic>
      <p:sp>
        <p:nvSpPr>
          <p:cNvPr id="492" name="Google Shape;492;p36"/>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IÑAKI LACUNZA</a:t>
            </a:r>
            <a:endParaRPr b="1"/>
          </a:p>
          <a:p>
            <a:pPr indent="0" lvl="0" marL="0" rtl="0" algn="r">
              <a:spcBef>
                <a:spcPts val="0"/>
              </a:spcBef>
              <a:spcAft>
                <a:spcPts val="0"/>
              </a:spcAft>
              <a:buNone/>
            </a:pPr>
            <a:r>
              <a:rPr b="1" lang="ca"/>
              <a:t>1692285</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0"/>
          <p:cNvSpPr/>
          <p:nvPr/>
        </p:nvSpPr>
        <p:spPr>
          <a:xfrm>
            <a:off x="1953125" y="899850"/>
            <a:ext cx="1932600" cy="390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 name="Google Shape;46;p10"/>
          <p:cNvSpPr/>
          <p:nvPr/>
        </p:nvSpPr>
        <p:spPr>
          <a:xfrm>
            <a:off x="4172075" y="899850"/>
            <a:ext cx="705600" cy="357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 name="Google Shape;47;p10"/>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1.1: Speed Estimation</a:t>
            </a:r>
            <a:endParaRPr sz="2400">
              <a:solidFill>
                <a:schemeClr val="accent4"/>
              </a:solidFill>
            </a:endParaRPr>
          </a:p>
        </p:txBody>
      </p:sp>
      <p:sp>
        <p:nvSpPr>
          <p:cNvPr id="48" name="Google Shape;48;p10"/>
          <p:cNvSpPr/>
          <p:nvPr/>
        </p:nvSpPr>
        <p:spPr>
          <a:xfrm>
            <a:off x="6759150" y="163600"/>
            <a:ext cx="21885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CRISTIAN GUTIÉRREZ</a:t>
            </a:r>
            <a:endParaRPr b="1"/>
          </a:p>
          <a:p>
            <a:pPr indent="0" lvl="0" marL="0" rtl="0" algn="r">
              <a:spcBef>
                <a:spcPts val="0"/>
              </a:spcBef>
              <a:spcAft>
                <a:spcPts val="0"/>
              </a:spcAft>
              <a:buNone/>
            </a:pPr>
            <a:r>
              <a:rPr b="1" lang="ca"/>
              <a:t>1532397</a:t>
            </a:r>
            <a:endParaRPr b="1"/>
          </a:p>
        </p:txBody>
      </p:sp>
      <p:pic>
        <p:nvPicPr>
          <p:cNvPr id="49" name="Google Shape;49;p10"/>
          <p:cNvPicPr preferRelativeResize="0"/>
          <p:nvPr/>
        </p:nvPicPr>
        <p:blipFill>
          <a:blip r:embed="rId3">
            <a:alphaModFix/>
          </a:blip>
          <a:stretch>
            <a:fillRect/>
          </a:stretch>
        </p:blipFill>
        <p:spPr>
          <a:xfrm>
            <a:off x="658501" y="2717664"/>
            <a:ext cx="1855150" cy="1652321"/>
          </a:xfrm>
          <a:prstGeom prst="rect">
            <a:avLst/>
          </a:prstGeom>
          <a:noFill/>
          <a:ln>
            <a:noFill/>
          </a:ln>
        </p:spPr>
      </p:pic>
      <p:sp>
        <p:nvSpPr>
          <p:cNvPr id="50" name="Google Shape;50;p10"/>
          <p:cNvSpPr txBox="1"/>
          <p:nvPr/>
        </p:nvSpPr>
        <p:spPr>
          <a:xfrm>
            <a:off x="415175" y="2294249"/>
            <a:ext cx="23418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a" sz="1600">
                <a:solidFill>
                  <a:schemeClr val="dk1"/>
                </a:solidFill>
              </a:rPr>
              <a:t>#1 Centroid</a:t>
            </a:r>
            <a:endParaRPr b="1" sz="1600">
              <a:solidFill>
                <a:schemeClr val="dk1"/>
              </a:solidFill>
            </a:endParaRPr>
          </a:p>
        </p:txBody>
      </p:sp>
      <p:pic>
        <p:nvPicPr>
          <p:cNvPr id="51" name="Google Shape;51;p10"/>
          <p:cNvPicPr preferRelativeResize="0"/>
          <p:nvPr/>
        </p:nvPicPr>
        <p:blipFill rotWithShape="1">
          <a:blip r:embed="rId4">
            <a:alphaModFix/>
          </a:blip>
          <a:srcRect b="18166" l="0" r="0" t="0"/>
          <a:stretch/>
        </p:blipFill>
        <p:spPr>
          <a:xfrm>
            <a:off x="3388275" y="2717664"/>
            <a:ext cx="3848881" cy="1652320"/>
          </a:xfrm>
          <a:prstGeom prst="rect">
            <a:avLst/>
          </a:prstGeom>
          <a:noFill/>
          <a:ln>
            <a:noFill/>
          </a:ln>
        </p:spPr>
      </p:pic>
      <p:sp>
        <p:nvSpPr>
          <p:cNvPr id="52" name="Google Shape;52;p10"/>
          <p:cNvSpPr txBox="1"/>
          <p:nvPr/>
        </p:nvSpPr>
        <p:spPr>
          <a:xfrm>
            <a:off x="3388225" y="2294249"/>
            <a:ext cx="38490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#2 Displacement</a:t>
            </a:r>
            <a:endParaRPr b="1" sz="1700">
              <a:solidFill>
                <a:schemeClr val="dk1"/>
              </a:solidFill>
            </a:endParaRPr>
          </a:p>
        </p:txBody>
      </p:sp>
      <p:pic>
        <p:nvPicPr>
          <p:cNvPr id="53" name="Google Shape;53;p10"/>
          <p:cNvPicPr preferRelativeResize="0"/>
          <p:nvPr/>
        </p:nvPicPr>
        <p:blipFill>
          <a:blip r:embed="rId5">
            <a:alphaModFix/>
          </a:blip>
          <a:stretch>
            <a:fillRect/>
          </a:stretch>
        </p:blipFill>
        <p:spPr>
          <a:xfrm>
            <a:off x="404988" y="4575255"/>
            <a:ext cx="2362186" cy="335118"/>
          </a:xfrm>
          <a:prstGeom prst="rect">
            <a:avLst/>
          </a:prstGeom>
          <a:noFill/>
          <a:ln>
            <a:noFill/>
          </a:ln>
        </p:spPr>
      </p:pic>
      <p:sp>
        <p:nvSpPr>
          <p:cNvPr id="54" name="Google Shape;54;p10"/>
          <p:cNvSpPr/>
          <p:nvPr/>
        </p:nvSpPr>
        <p:spPr>
          <a:xfrm>
            <a:off x="300600" y="2224375"/>
            <a:ext cx="2607600" cy="2823000"/>
          </a:xfrm>
          <a:prstGeom prst="roundRect">
            <a:avLst>
              <a:gd fmla="val 4594"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0"/>
          <p:cNvSpPr/>
          <p:nvPr/>
        </p:nvSpPr>
        <p:spPr>
          <a:xfrm>
            <a:off x="3319800" y="2235345"/>
            <a:ext cx="3999300" cy="2823000"/>
          </a:xfrm>
          <a:prstGeom prst="roundRect">
            <a:avLst>
              <a:gd fmla="val 4594"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0"/>
          <p:cNvPicPr preferRelativeResize="0"/>
          <p:nvPr/>
        </p:nvPicPr>
        <p:blipFill>
          <a:blip r:embed="rId6">
            <a:alphaModFix/>
          </a:blip>
          <a:stretch>
            <a:fillRect/>
          </a:stretch>
        </p:blipFill>
        <p:spPr>
          <a:xfrm>
            <a:off x="3982099" y="4575255"/>
            <a:ext cx="2559775" cy="240898"/>
          </a:xfrm>
          <a:prstGeom prst="rect">
            <a:avLst/>
          </a:prstGeom>
          <a:noFill/>
          <a:ln>
            <a:noFill/>
          </a:ln>
        </p:spPr>
      </p:pic>
      <p:pic>
        <p:nvPicPr>
          <p:cNvPr id="57" name="Google Shape;57;p10"/>
          <p:cNvPicPr preferRelativeResize="0"/>
          <p:nvPr/>
        </p:nvPicPr>
        <p:blipFill>
          <a:blip r:embed="rId7">
            <a:alphaModFix/>
          </a:blip>
          <a:stretch>
            <a:fillRect/>
          </a:stretch>
        </p:blipFill>
        <p:spPr>
          <a:xfrm>
            <a:off x="409025" y="932549"/>
            <a:ext cx="7415903" cy="357900"/>
          </a:xfrm>
          <a:prstGeom prst="rect">
            <a:avLst/>
          </a:prstGeom>
          <a:noFill/>
          <a:ln>
            <a:noFill/>
          </a:ln>
        </p:spPr>
      </p:pic>
      <p:pic>
        <p:nvPicPr>
          <p:cNvPr id="58" name="Google Shape;58;p10"/>
          <p:cNvPicPr preferRelativeResize="0"/>
          <p:nvPr/>
        </p:nvPicPr>
        <p:blipFill>
          <a:blip r:embed="rId8">
            <a:alphaModFix/>
          </a:blip>
          <a:stretch>
            <a:fillRect/>
          </a:stretch>
        </p:blipFill>
        <p:spPr>
          <a:xfrm rot="-5400000">
            <a:off x="3323325" y="-65275"/>
            <a:ext cx="247650" cy="3061600"/>
          </a:xfrm>
          <a:prstGeom prst="rect">
            <a:avLst/>
          </a:prstGeom>
          <a:noFill/>
          <a:ln>
            <a:noFill/>
          </a:ln>
        </p:spPr>
      </p:pic>
      <p:pic>
        <p:nvPicPr>
          <p:cNvPr id="59" name="Google Shape;59;p10"/>
          <p:cNvPicPr preferRelativeResize="0"/>
          <p:nvPr/>
        </p:nvPicPr>
        <p:blipFill>
          <a:blip r:embed="rId9">
            <a:alphaModFix/>
          </a:blip>
          <a:stretch>
            <a:fillRect/>
          </a:stretch>
        </p:blipFill>
        <p:spPr>
          <a:xfrm>
            <a:off x="2759612" y="1640600"/>
            <a:ext cx="1375081" cy="257275"/>
          </a:xfrm>
          <a:prstGeom prst="rect">
            <a:avLst/>
          </a:prstGeom>
          <a:noFill/>
          <a:ln>
            <a:noFill/>
          </a:ln>
        </p:spPr>
      </p:pic>
      <p:pic>
        <p:nvPicPr>
          <p:cNvPr id="60" name="Google Shape;60;p10"/>
          <p:cNvPicPr preferRelativeResize="0"/>
          <p:nvPr/>
        </p:nvPicPr>
        <p:blipFill>
          <a:blip r:embed="rId8">
            <a:alphaModFix/>
          </a:blip>
          <a:stretch>
            <a:fillRect/>
          </a:stretch>
        </p:blipFill>
        <p:spPr>
          <a:xfrm rot="-5400000">
            <a:off x="6444113" y="73287"/>
            <a:ext cx="247650" cy="2784475"/>
          </a:xfrm>
          <a:prstGeom prst="rect">
            <a:avLst/>
          </a:prstGeom>
          <a:noFill/>
          <a:ln>
            <a:noFill/>
          </a:ln>
        </p:spPr>
      </p:pic>
      <p:pic>
        <p:nvPicPr>
          <p:cNvPr id="61" name="Google Shape;61;p10"/>
          <p:cNvPicPr preferRelativeResize="0"/>
          <p:nvPr/>
        </p:nvPicPr>
        <p:blipFill>
          <a:blip r:embed="rId10">
            <a:alphaModFix/>
          </a:blip>
          <a:stretch>
            <a:fillRect/>
          </a:stretch>
        </p:blipFill>
        <p:spPr>
          <a:xfrm>
            <a:off x="6297350" y="1640600"/>
            <a:ext cx="541165" cy="257275"/>
          </a:xfrm>
          <a:prstGeom prst="rect">
            <a:avLst/>
          </a:prstGeom>
          <a:noFill/>
          <a:ln>
            <a:noFill/>
          </a:ln>
        </p:spPr>
      </p:pic>
      <p:cxnSp>
        <p:nvCxnSpPr>
          <p:cNvPr id="62" name="Google Shape;62;p10"/>
          <p:cNvCxnSpPr/>
          <p:nvPr/>
        </p:nvCxnSpPr>
        <p:spPr>
          <a:xfrm flipH="1" rot="10800000">
            <a:off x="4569725" y="385625"/>
            <a:ext cx="623700" cy="430800"/>
          </a:xfrm>
          <a:prstGeom prst="curvedConnector3">
            <a:avLst>
              <a:gd fmla="val 5455" name="adj1"/>
            </a:avLst>
          </a:prstGeom>
          <a:noFill/>
          <a:ln cap="flat" cmpd="sng" w="19050">
            <a:solidFill>
              <a:srgbClr val="0000FF"/>
            </a:solidFill>
            <a:prstDash val="solid"/>
            <a:round/>
            <a:headEnd len="med" w="med" type="triangle"/>
            <a:tailEnd len="med" w="med" type="none"/>
          </a:ln>
        </p:spPr>
      </p:cxnSp>
      <p:sp>
        <p:nvSpPr>
          <p:cNvPr id="63" name="Google Shape;63;p10"/>
          <p:cNvSpPr txBox="1"/>
          <p:nvPr/>
        </p:nvSpPr>
        <p:spPr>
          <a:xfrm>
            <a:off x="5193550" y="163600"/>
            <a:ext cx="9069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700">
                <a:solidFill>
                  <a:srgbClr val="0000FF"/>
                </a:solidFill>
              </a:rPr>
              <a:t>10 FPS</a:t>
            </a:r>
            <a:endParaRPr sz="1700">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37"/>
          <p:cNvPicPr preferRelativeResize="0"/>
          <p:nvPr/>
        </p:nvPicPr>
        <p:blipFill>
          <a:blip r:embed="rId3">
            <a:alphaModFix/>
          </a:blip>
          <a:stretch>
            <a:fillRect/>
          </a:stretch>
        </p:blipFill>
        <p:spPr>
          <a:xfrm>
            <a:off x="4452677" y="1686700"/>
            <a:ext cx="4141448" cy="2946901"/>
          </a:xfrm>
          <a:prstGeom prst="rect">
            <a:avLst/>
          </a:prstGeom>
          <a:noFill/>
          <a:ln>
            <a:noFill/>
          </a:ln>
        </p:spPr>
      </p:pic>
      <p:sp>
        <p:nvSpPr>
          <p:cNvPr id="498" name="Google Shape;498;p37"/>
          <p:cNvSpPr txBox="1"/>
          <p:nvPr>
            <p:ph type="title"/>
          </p:nvPr>
        </p:nvSpPr>
        <p:spPr>
          <a:xfrm>
            <a:off x="152400" y="12802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sp>
        <p:nvSpPr>
          <p:cNvPr id="499" name="Google Shape;499;p37"/>
          <p:cNvSpPr txBox="1"/>
          <p:nvPr/>
        </p:nvSpPr>
        <p:spPr>
          <a:xfrm>
            <a:off x="509725" y="777300"/>
            <a:ext cx="80844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3000">
                <a:solidFill>
                  <a:schemeClr val="dk1"/>
                </a:solidFill>
              </a:rPr>
              <a:t>KNN evolution: </a:t>
            </a:r>
            <a:r>
              <a:rPr lang="ca" sz="2500">
                <a:solidFill>
                  <a:schemeClr val="dk1"/>
                </a:solidFill>
              </a:rPr>
              <a:t>c015                c010</a:t>
            </a:r>
            <a:endParaRPr sz="2500">
              <a:solidFill>
                <a:schemeClr val="dk1"/>
              </a:solidFill>
            </a:endParaRPr>
          </a:p>
        </p:txBody>
      </p:sp>
      <p:sp>
        <p:nvSpPr>
          <p:cNvPr id="500" name="Google Shape;500;p37"/>
          <p:cNvSpPr txBox="1"/>
          <p:nvPr/>
        </p:nvSpPr>
        <p:spPr>
          <a:xfrm>
            <a:off x="763450" y="1561500"/>
            <a:ext cx="29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Previous KNN</a:t>
            </a:r>
            <a:endParaRPr sz="1800">
              <a:solidFill>
                <a:schemeClr val="dk1"/>
              </a:solidFill>
            </a:endParaRPr>
          </a:p>
        </p:txBody>
      </p:sp>
      <p:pic>
        <p:nvPicPr>
          <p:cNvPr id="501" name="Google Shape;501;p37"/>
          <p:cNvPicPr preferRelativeResize="0"/>
          <p:nvPr/>
        </p:nvPicPr>
        <p:blipFill>
          <a:blip r:embed="rId4">
            <a:alphaModFix/>
          </a:blip>
          <a:stretch>
            <a:fillRect/>
          </a:stretch>
        </p:blipFill>
        <p:spPr>
          <a:xfrm>
            <a:off x="4036250" y="914060"/>
            <a:ext cx="1279088" cy="438300"/>
          </a:xfrm>
          <a:prstGeom prst="rect">
            <a:avLst/>
          </a:prstGeom>
          <a:noFill/>
          <a:ln>
            <a:noFill/>
          </a:ln>
        </p:spPr>
      </p:pic>
      <p:sp>
        <p:nvSpPr>
          <p:cNvPr id="502" name="Google Shape;502;p37"/>
          <p:cNvSpPr txBox="1"/>
          <p:nvPr/>
        </p:nvSpPr>
        <p:spPr>
          <a:xfrm>
            <a:off x="5182875" y="1561500"/>
            <a:ext cx="29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rPr>
              <a:t>New KNN</a:t>
            </a:r>
            <a:endParaRPr sz="1800">
              <a:solidFill>
                <a:schemeClr val="dk1"/>
              </a:solidFill>
            </a:endParaRPr>
          </a:p>
        </p:txBody>
      </p:sp>
      <p:sp>
        <p:nvSpPr>
          <p:cNvPr id="503" name="Google Shape;503;p37"/>
          <p:cNvSpPr/>
          <p:nvPr/>
        </p:nvSpPr>
        <p:spPr>
          <a:xfrm>
            <a:off x="405950" y="800350"/>
            <a:ext cx="5766300" cy="5769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04" name="Google Shape;504;p37"/>
          <p:cNvPicPr preferRelativeResize="0"/>
          <p:nvPr/>
        </p:nvPicPr>
        <p:blipFill>
          <a:blip r:embed="rId5">
            <a:alphaModFix/>
          </a:blip>
          <a:stretch>
            <a:fillRect/>
          </a:stretch>
        </p:blipFill>
        <p:spPr>
          <a:xfrm>
            <a:off x="267725" y="1942050"/>
            <a:ext cx="4082402" cy="2946899"/>
          </a:xfrm>
          <a:prstGeom prst="rect">
            <a:avLst/>
          </a:prstGeom>
          <a:noFill/>
          <a:ln>
            <a:noFill/>
          </a:ln>
        </p:spPr>
      </p:pic>
      <p:sp>
        <p:nvSpPr>
          <p:cNvPr id="505" name="Google Shape;505;p37"/>
          <p:cNvSpPr/>
          <p:nvPr/>
        </p:nvSpPr>
        <p:spPr>
          <a:xfrm>
            <a:off x="7178700" y="163600"/>
            <a:ext cx="17688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IÑAKI LACUNZA</a:t>
            </a:r>
            <a:endParaRPr b="1"/>
          </a:p>
          <a:p>
            <a:pPr indent="0" lvl="0" marL="0" rtl="0" algn="r">
              <a:spcBef>
                <a:spcPts val="0"/>
              </a:spcBef>
              <a:spcAft>
                <a:spcPts val="0"/>
              </a:spcAft>
              <a:buNone/>
            </a:pPr>
            <a:r>
              <a:rPr b="1" lang="ca"/>
              <a:t>1692285</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8"/>
          <p:cNvSpPr/>
          <p:nvPr/>
        </p:nvSpPr>
        <p:spPr>
          <a:xfrm>
            <a:off x="4016000" y="704925"/>
            <a:ext cx="4421400" cy="17502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 name="Google Shape;511;p38"/>
          <p:cNvSpPr/>
          <p:nvPr/>
        </p:nvSpPr>
        <p:spPr>
          <a:xfrm>
            <a:off x="4015975" y="2610400"/>
            <a:ext cx="4421400" cy="12426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38"/>
          <p:cNvSpPr txBox="1"/>
          <p:nvPr>
            <p:ph type="title"/>
          </p:nvPr>
        </p:nvSpPr>
        <p:spPr>
          <a:xfrm>
            <a:off x="152400" y="128025"/>
            <a:ext cx="48780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2: Multi-camera tracking</a:t>
            </a:r>
            <a:endParaRPr sz="2400">
              <a:solidFill>
                <a:schemeClr val="accent4"/>
              </a:solidFill>
            </a:endParaRPr>
          </a:p>
        </p:txBody>
      </p:sp>
      <p:sp>
        <p:nvSpPr>
          <p:cNvPr id="513" name="Google Shape;513;p38"/>
          <p:cNvSpPr txBox="1"/>
          <p:nvPr/>
        </p:nvSpPr>
        <p:spPr>
          <a:xfrm>
            <a:off x="764913" y="923738"/>
            <a:ext cx="2386800" cy="434700"/>
          </a:xfrm>
          <a:prstGeom prst="rect">
            <a:avLst/>
          </a:prstGeom>
          <a:solidFill>
            <a:srgbClr val="93C47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800">
                <a:solidFill>
                  <a:schemeClr val="dk1"/>
                </a:solidFill>
              </a:rPr>
              <a:t>Qualitative Results:</a:t>
            </a:r>
            <a:endParaRPr b="1" sz="1800">
              <a:solidFill>
                <a:schemeClr val="dk1"/>
              </a:solidFill>
            </a:endParaRPr>
          </a:p>
        </p:txBody>
      </p:sp>
      <p:sp>
        <p:nvSpPr>
          <p:cNvPr id="514" name="Google Shape;514;p38"/>
          <p:cNvSpPr txBox="1"/>
          <p:nvPr/>
        </p:nvSpPr>
        <p:spPr>
          <a:xfrm>
            <a:off x="388500" y="3436425"/>
            <a:ext cx="2493300" cy="434700"/>
          </a:xfrm>
          <a:prstGeom prst="rect">
            <a:avLst/>
          </a:prstGeom>
          <a:solidFill>
            <a:srgbClr val="93C47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800">
                <a:solidFill>
                  <a:schemeClr val="dk1"/>
                </a:solidFill>
              </a:rPr>
              <a:t>Quantitative</a:t>
            </a:r>
            <a:r>
              <a:rPr b="1" lang="ca" sz="1800">
                <a:solidFill>
                  <a:schemeClr val="dk1"/>
                </a:solidFill>
              </a:rPr>
              <a:t> Results:</a:t>
            </a:r>
            <a:endParaRPr b="1" sz="1800">
              <a:solidFill>
                <a:schemeClr val="dk1"/>
              </a:solidFill>
            </a:endParaRPr>
          </a:p>
        </p:txBody>
      </p:sp>
      <p:graphicFrame>
        <p:nvGraphicFramePr>
          <p:cNvPr id="515" name="Google Shape;515;p38"/>
          <p:cNvGraphicFramePr/>
          <p:nvPr/>
        </p:nvGraphicFramePr>
        <p:xfrm>
          <a:off x="994450" y="3926650"/>
          <a:ext cx="3000000" cy="3000000"/>
        </p:xfrm>
        <a:graphic>
          <a:graphicData uri="http://schemas.openxmlformats.org/drawingml/2006/table">
            <a:tbl>
              <a:tblPr>
                <a:noFill/>
                <a:tableStyleId>{0A27A3C2-91B3-43CC-88A6-69E7F6BB2893}</a:tableStyleId>
              </a:tblPr>
              <a:tblGrid>
                <a:gridCol w="1281425"/>
              </a:tblGrid>
              <a:tr h="299275">
                <a:tc>
                  <a:txBody>
                    <a:bodyPr/>
                    <a:lstStyle/>
                    <a:p>
                      <a:pPr indent="0" lvl="0" marL="0" rtl="0" algn="ctr">
                        <a:spcBef>
                          <a:spcPts val="0"/>
                        </a:spcBef>
                        <a:spcAft>
                          <a:spcPts val="0"/>
                        </a:spcAft>
                        <a:buNone/>
                      </a:pPr>
                      <a:r>
                        <a:rPr lang="ca"/>
                        <a:t>IDF1/HOTA</a:t>
                      </a:r>
                      <a:endParaRPr/>
                    </a:p>
                  </a:txBody>
                  <a:tcPr marT="91425" marB="91425" marR="91425" marL="91425">
                    <a:lnB cap="flat" cmpd="sng" w="9525">
                      <a:solidFill>
                        <a:srgbClr val="BFBFBF"/>
                      </a:solidFill>
                      <a:prstDash val="solid"/>
                      <a:round/>
                      <a:headEnd len="sm" w="sm" type="none"/>
                      <a:tailEnd len="sm" w="sm" type="none"/>
                    </a:lnB>
                    <a:solidFill>
                      <a:srgbClr val="C9DAF8"/>
                    </a:solidFill>
                  </a:tcPr>
                </a:tc>
              </a:tr>
              <a:tr h="299275">
                <a:tc>
                  <a:txBody>
                    <a:bodyPr/>
                    <a:lstStyle/>
                    <a:p>
                      <a:pPr indent="0" lvl="0" marL="0" rtl="0" algn="ctr">
                        <a:spcBef>
                          <a:spcPts val="0"/>
                        </a:spcBef>
                        <a:spcAft>
                          <a:spcPts val="0"/>
                        </a:spcAft>
                        <a:buNone/>
                      </a:pPr>
                      <a:r>
                        <a:rPr lang="ca"/>
                        <a:t>Avg S03</a:t>
                      </a:r>
                      <a:endParaRPr/>
                    </a:p>
                  </a:txBody>
                  <a:tcPr marT="91425" marB="91425" marR="91425" marL="91425">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2CC"/>
                    </a:solidFill>
                  </a:tcPr>
                </a:tc>
              </a:tr>
              <a:tr h="299275">
                <a:tc>
                  <a:txBody>
                    <a:bodyPr/>
                    <a:lstStyle/>
                    <a:p>
                      <a:pPr indent="0" lvl="0" marL="0" rtl="0" algn="ctr">
                        <a:spcBef>
                          <a:spcPts val="0"/>
                        </a:spcBef>
                        <a:spcAft>
                          <a:spcPts val="0"/>
                        </a:spcAft>
                        <a:buClr>
                          <a:schemeClr val="dk1"/>
                        </a:buClr>
                        <a:buSzPts val="1100"/>
                        <a:buFont typeface="Arial"/>
                        <a:buNone/>
                      </a:pPr>
                      <a:r>
                        <a:rPr b="1" lang="ca" sz="1300">
                          <a:solidFill>
                            <a:schemeClr val="dk1"/>
                          </a:solidFill>
                        </a:rPr>
                        <a:t>27.6/21.3</a:t>
                      </a:r>
                      <a:endParaRPr b="1"/>
                    </a:p>
                  </a:txBody>
                  <a:tcPr marT="91425" marB="91425" marR="91425" marL="91425">
                    <a:lnT cap="flat" cmpd="sng" w="9525">
                      <a:solidFill>
                        <a:srgbClr val="BFBFBF"/>
                      </a:solidFill>
                      <a:prstDash val="solid"/>
                      <a:round/>
                      <a:headEnd len="sm" w="sm" type="none"/>
                      <a:tailEnd len="sm" w="sm" type="none"/>
                    </a:lnT>
                    <a:solidFill>
                      <a:srgbClr val="D9EAD3"/>
                    </a:solidFill>
                  </a:tcPr>
                </a:tc>
              </a:tr>
            </a:tbl>
          </a:graphicData>
        </a:graphic>
      </p:graphicFrame>
      <p:sp>
        <p:nvSpPr>
          <p:cNvPr id="516" name="Google Shape;516;p38"/>
          <p:cNvSpPr txBox="1"/>
          <p:nvPr/>
        </p:nvSpPr>
        <p:spPr>
          <a:xfrm>
            <a:off x="3163825" y="4008300"/>
            <a:ext cx="4995600" cy="1091700"/>
          </a:xfrm>
          <a:prstGeom prst="rect">
            <a:avLst/>
          </a:prstGeom>
          <a:solidFill>
            <a:srgbClr val="F9CB9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2000">
                <a:solidFill>
                  <a:schemeClr val="dk1"/>
                </a:solidFill>
              </a:rPr>
              <a:t>Only results of S03 because S01 and S04 are employed for training so they would be false results.</a:t>
            </a:r>
            <a:endParaRPr sz="2000">
              <a:solidFill>
                <a:schemeClr val="dk1"/>
              </a:solidFill>
            </a:endParaRPr>
          </a:p>
        </p:txBody>
      </p:sp>
      <p:sp>
        <p:nvSpPr>
          <p:cNvPr id="517" name="Google Shape;517;p38"/>
          <p:cNvSpPr/>
          <p:nvPr/>
        </p:nvSpPr>
        <p:spPr>
          <a:xfrm>
            <a:off x="2458538" y="4397675"/>
            <a:ext cx="522600" cy="231300"/>
          </a:xfrm>
          <a:prstGeom prst="rightArrow">
            <a:avLst>
              <a:gd fmla="val 50000" name="adj1"/>
              <a:gd fmla="val 50000" name="adj2"/>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8" name="Google Shape;518;p38"/>
          <p:cNvPicPr preferRelativeResize="0"/>
          <p:nvPr/>
        </p:nvPicPr>
        <p:blipFill>
          <a:blip r:embed="rId3">
            <a:alphaModFix/>
          </a:blip>
          <a:stretch>
            <a:fillRect/>
          </a:stretch>
        </p:blipFill>
        <p:spPr>
          <a:xfrm>
            <a:off x="152400" y="2077950"/>
            <a:ext cx="3611820" cy="1030600"/>
          </a:xfrm>
          <a:prstGeom prst="rect">
            <a:avLst/>
          </a:prstGeom>
          <a:noFill/>
          <a:ln>
            <a:noFill/>
          </a:ln>
        </p:spPr>
      </p:pic>
      <p:sp>
        <p:nvSpPr>
          <p:cNvPr id="519" name="Google Shape;519;p38"/>
          <p:cNvSpPr txBox="1"/>
          <p:nvPr/>
        </p:nvSpPr>
        <p:spPr>
          <a:xfrm>
            <a:off x="152400" y="1577250"/>
            <a:ext cx="37017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300">
                <a:solidFill>
                  <a:schemeClr val="dk1"/>
                </a:solidFill>
              </a:rPr>
              <a:t>Misclassified, might be because they are both trucks and share similarity in their shape</a:t>
            </a:r>
            <a:endParaRPr sz="1300">
              <a:solidFill>
                <a:schemeClr val="dk1"/>
              </a:solidFill>
            </a:endParaRPr>
          </a:p>
        </p:txBody>
      </p:sp>
      <p:pic>
        <p:nvPicPr>
          <p:cNvPr id="520" name="Google Shape;520;p38"/>
          <p:cNvPicPr preferRelativeResize="0"/>
          <p:nvPr/>
        </p:nvPicPr>
        <p:blipFill>
          <a:blip r:embed="rId4">
            <a:alphaModFix/>
          </a:blip>
          <a:stretch>
            <a:fillRect/>
          </a:stretch>
        </p:blipFill>
        <p:spPr>
          <a:xfrm>
            <a:off x="4087475" y="2938487"/>
            <a:ext cx="4278400" cy="879050"/>
          </a:xfrm>
          <a:prstGeom prst="rect">
            <a:avLst/>
          </a:prstGeom>
          <a:noFill/>
          <a:ln>
            <a:noFill/>
          </a:ln>
        </p:spPr>
      </p:pic>
      <p:sp>
        <p:nvSpPr>
          <p:cNvPr id="521" name="Google Shape;521;p38"/>
          <p:cNvSpPr txBox="1"/>
          <p:nvPr/>
        </p:nvSpPr>
        <p:spPr>
          <a:xfrm>
            <a:off x="4087488" y="2610413"/>
            <a:ext cx="41700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chemeClr val="dk1"/>
                </a:solidFill>
              </a:rPr>
              <a:t>Misclassification</a:t>
            </a:r>
            <a:r>
              <a:rPr lang="ca">
                <a:solidFill>
                  <a:schemeClr val="dk1"/>
                </a:solidFill>
              </a:rPr>
              <a:t>, shape and color are very similar</a:t>
            </a:r>
            <a:endParaRPr>
              <a:solidFill>
                <a:schemeClr val="dk1"/>
              </a:solidFill>
            </a:endParaRPr>
          </a:p>
        </p:txBody>
      </p:sp>
      <p:pic>
        <p:nvPicPr>
          <p:cNvPr id="522" name="Google Shape;522;p38"/>
          <p:cNvPicPr preferRelativeResize="0"/>
          <p:nvPr/>
        </p:nvPicPr>
        <p:blipFill>
          <a:blip r:embed="rId5">
            <a:alphaModFix/>
          </a:blip>
          <a:stretch>
            <a:fillRect/>
          </a:stretch>
        </p:blipFill>
        <p:spPr>
          <a:xfrm>
            <a:off x="4209125" y="1474915"/>
            <a:ext cx="4035125" cy="929259"/>
          </a:xfrm>
          <a:prstGeom prst="rect">
            <a:avLst/>
          </a:prstGeom>
          <a:noFill/>
          <a:ln>
            <a:noFill/>
          </a:ln>
        </p:spPr>
      </p:pic>
      <p:sp>
        <p:nvSpPr>
          <p:cNvPr id="523" name="Google Shape;523;p38"/>
          <p:cNvSpPr/>
          <p:nvPr/>
        </p:nvSpPr>
        <p:spPr>
          <a:xfrm>
            <a:off x="71500" y="1577250"/>
            <a:ext cx="3805800" cy="16101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38"/>
          <p:cNvSpPr txBox="1"/>
          <p:nvPr/>
        </p:nvSpPr>
        <p:spPr>
          <a:xfrm>
            <a:off x="4087550" y="704925"/>
            <a:ext cx="42783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dk1"/>
                </a:solidFill>
              </a:rPr>
              <a:t>This would be a quite easy match to do, but the car in the left was not detected. Previous weeks’ weaknesses have played an important part this week.</a:t>
            </a:r>
            <a:endParaRPr sz="1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9"/>
          <p:cNvSpPr txBox="1"/>
          <p:nvPr/>
        </p:nvSpPr>
        <p:spPr>
          <a:xfrm>
            <a:off x="381500" y="704925"/>
            <a:ext cx="8495100" cy="3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a:solidFill>
                  <a:schemeClr val="dk1"/>
                </a:solidFill>
              </a:rPr>
              <a:t>Task 1.1: Rudimentary approach</a:t>
            </a:r>
            <a:endParaRPr b="1">
              <a:solidFill>
                <a:schemeClr val="dk1"/>
              </a:solidFill>
            </a:endParaRPr>
          </a:p>
          <a:p>
            <a:pPr indent="-317500" lvl="0" marL="457200" rtl="0" algn="l">
              <a:spcBef>
                <a:spcPts val="0"/>
              </a:spcBef>
              <a:spcAft>
                <a:spcPts val="0"/>
              </a:spcAft>
              <a:buClr>
                <a:schemeClr val="dk1"/>
              </a:buClr>
              <a:buSzPts val="1400"/>
              <a:buChar char="●"/>
            </a:pPr>
            <a:r>
              <a:rPr lang="ca">
                <a:solidFill>
                  <a:schemeClr val="dk1"/>
                </a:solidFill>
              </a:rPr>
              <a:t>Introduce horizontal axis into the mps estimation</a:t>
            </a:r>
            <a:endParaRPr>
              <a:solidFill>
                <a:schemeClr val="dk1"/>
              </a:solidFill>
            </a:endParaRPr>
          </a:p>
          <a:p>
            <a:pPr indent="-317500" lvl="0" marL="457200" rtl="0" algn="l">
              <a:spcBef>
                <a:spcPts val="0"/>
              </a:spcBef>
              <a:spcAft>
                <a:spcPts val="0"/>
              </a:spcAft>
              <a:buClr>
                <a:schemeClr val="dk1"/>
              </a:buClr>
              <a:buSzPts val="1400"/>
              <a:buChar char="●"/>
            </a:pPr>
            <a:r>
              <a:rPr lang="ca">
                <a:solidFill>
                  <a:schemeClr val="dk1"/>
                </a:solidFill>
              </a:rPr>
              <a:t>Take advantage of existing calibration methods instead.</a:t>
            </a:r>
            <a:endParaRPr>
              <a:solidFill>
                <a:schemeClr val="dk1"/>
              </a:solidFill>
            </a:endParaRPr>
          </a:p>
          <a:p>
            <a:pPr indent="0" lvl="0" marL="0" rtl="0" algn="l">
              <a:spcBef>
                <a:spcPts val="1000"/>
              </a:spcBef>
              <a:spcAft>
                <a:spcPts val="0"/>
              </a:spcAft>
              <a:buNone/>
            </a:pPr>
            <a:r>
              <a:rPr b="1" lang="ca">
                <a:solidFill>
                  <a:schemeClr val="dk1"/>
                </a:solidFill>
              </a:rPr>
              <a:t>Task 1.2: Modern approach</a:t>
            </a:r>
            <a:endParaRPr b="1">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ca">
                <a:solidFill>
                  <a:schemeClr val="dk1"/>
                </a:solidFill>
              </a:rPr>
              <a:t>We manage to apply our methods in videos with different perspectives with a decent results.</a:t>
            </a:r>
            <a:endParaRPr>
              <a:solidFill>
                <a:schemeClr val="dk1"/>
              </a:solidFill>
            </a:endParaRPr>
          </a:p>
          <a:p>
            <a:pPr indent="-317500" lvl="0" marL="457200" rtl="0" algn="l">
              <a:spcBef>
                <a:spcPts val="0"/>
              </a:spcBef>
              <a:spcAft>
                <a:spcPts val="0"/>
              </a:spcAft>
              <a:buClr>
                <a:schemeClr val="dk1"/>
              </a:buClr>
              <a:buSzPts val="1400"/>
              <a:buChar char="●"/>
            </a:pPr>
            <a:r>
              <a:rPr lang="ca">
                <a:solidFill>
                  <a:schemeClr val="dk1"/>
                </a:solidFill>
              </a:rPr>
              <a:t>We could extend the speed </a:t>
            </a:r>
            <a:r>
              <a:rPr lang="ca">
                <a:solidFill>
                  <a:schemeClr val="dk1"/>
                </a:solidFill>
              </a:rPr>
              <a:t>estimation</a:t>
            </a:r>
            <a:r>
              <a:rPr lang="ca">
                <a:solidFill>
                  <a:schemeClr val="dk1"/>
                </a:solidFill>
              </a:rPr>
              <a:t> with the detection of dangerous situations.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ca">
                <a:solidFill>
                  <a:schemeClr val="dk1"/>
                </a:solidFill>
              </a:rPr>
              <a:t>Task 2: Multi-camera tracking</a:t>
            </a:r>
            <a:endParaRPr b="1">
              <a:solidFill>
                <a:schemeClr val="dk1"/>
              </a:solidFill>
            </a:endParaRPr>
          </a:p>
          <a:p>
            <a:pPr indent="-317500" lvl="0" marL="457200" rtl="0" algn="l">
              <a:spcBef>
                <a:spcPts val="0"/>
              </a:spcBef>
              <a:spcAft>
                <a:spcPts val="0"/>
              </a:spcAft>
              <a:buClr>
                <a:schemeClr val="dk1"/>
              </a:buClr>
              <a:buSzPts val="1400"/>
              <a:buChar char="●"/>
            </a:pPr>
            <a:r>
              <a:rPr lang="ca">
                <a:solidFill>
                  <a:schemeClr val="dk1"/>
                </a:solidFill>
              </a:rPr>
              <a:t>Due to the added preprocessing step, we were able to improve ~25% the results from last week.</a:t>
            </a:r>
            <a:endParaRPr>
              <a:solidFill>
                <a:schemeClr val="dk1"/>
              </a:solidFill>
            </a:endParaRPr>
          </a:p>
          <a:p>
            <a:pPr indent="-317500" lvl="0" marL="457200" rtl="0" algn="l">
              <a:spcBef>
                <a:spcPts val="0"/>
              </a:spcBef>
              <a:spcAft>
                <a:spcPts val="0"/>
              </a:spcAft>
              <a:buClr>
                <a:schemeClr val="dk1"/>
              </a:buClr>
              <a:buSzPts val="1400"/>
              <a:buChar char="●"/>
            </a:pPr>
            <a:r>
              <a:rPr lang="ca">
                <a:solidFill>
                  <a:schemeClr val="dk1"/>
                </a:solidFill>
              </a:rPr>
              <a:t>At first, the implemented idea looked fine, but the final results were not the expected.</a:t>
            </a:r>
            <a:endParaRPr>
              <a:solidFill>
                <a:schemeClr val="dk1"/>
              </a:solidFill>
            </a:endParaRPr>
          </a:p>
          <a:p>
            <a:pPr indent="-317500" lvl="0" marL="457200" rtl="0" algn="l">
              <a:spcBef>
                <a:spcPts val="0"/>
              </a:spcBef>
              <a:spcAft>
                <a:spcPts val="0"/>
              </a:spcAft>
              <a:buClr>
                <a:schemeClr val="dk1"/>
              </a:buClr>
              <a:buSzPts val="1400"/>
              <a:buChar char="●"/>
            </a:pPr>
            <a:r>
              <a:rPr lang="ca">
                <a:solidFill>
                  <a:schemeClr val="dk1"/>
                </a:solidFill>
              </a:rPr>
              <a:t>First, single-camera tracking should be improved.</a:t>
            </a:r>
            <a:endParaRPr>
              <a:solidFill>
                <a:schemeClr val="dk1"/>
              </a:solidFill>
            </a:endParaRPr>
          </a:p>
          <a:p>
            <a:pPr indent="-317500" lvl="0" marL="457200" rtl="0" algn="l">
              <a:spcBef>
                <a:spcPts val="0"/>
              </a:spcBef>
              <a:spcAft>
                <a:spcPts val="0"/>
              </a:spcAft>
              <a:buClr>
                <a:schemeClr val="dk1"/>
              </a:buClr>
              <a:buSzPts val="1400"/>
              <a:buChar char="●"/>
            </a:pPr>
            <a:r>
              <a:rPr lang="ca">
                <a:solidFill>
                  <a:schemeClr val="dk1"/>
                </a:solidFill>
              </a:rPr>
              <a:t>For future improvements, apart from comparing tracks using the implemented threshold, other aspects such as </a:t>
            </a:r>
            <a:r>
              <a:rPr b="1" lang="ca">
                <a:solidFill>
                  <a:schemeClr val="dk1"/>
                </a:solidFill>
              </a:rPr>
              <a:t>time difference</a:t>
            </a:r>
            <a:r>
              <a:rPr lang="ca">
                <a:solidFill>
                  <a:schemeClr val="dk1"/>
                </a:solidFill>
              </a:rPr>
              <a:t>, </a:t>
            </a:r>
            <a:r>
              <a:rPr b="1" lang="ca">
                <a:solidFill>
                  <a:schemeClr val="dk1"/>
                </a:solidFill>
              </a:rPr>
              <a:t>location between cameras</a:t>
            </a:r>
            <a:r>
              <a:rPr lang="ca">
                <a:solidFill>
                  <a:schemeClr val="dk1"/>
                </a:solidFill>
              </a:rPr>
              <a:t> and </a:t>
            </a:r>
            <a:r>
              <a:rPr b="1" lang="ca">
                <a:solidFill>
                  <a:schemeClr val="dk1"/>
                </a:solidFill>
              </a:rPr>
              <a:t>speed estimation </a:t>
            </a:r>
            <a:r>
              <a:rPr lang="ca">
                <a:solidFill>
                  <a:schemeClr val="dk1"/>
                </a:solidFill>
              </a:rPr>
              <a:t>could be used. </a:t>
            </a:r>
            <a:endParaRPr>
              <a:solidFill>
                <a:schemeClr val="dk1"/>
              </a:solidFill>
            </a:endParaRPr>
          </a:p>
        </p:txBody>
      </p:sp>
      <p:sp>
        <p:nvSpPr>
          <p:cNvPr id="530" name="Google Shape;530;p39"/>
          <p:cNvSpPr txBox="1"/>
          <p:nvPr>
            <p:ph type="title"/>
          </p:nvPr>
        </p:nvSpPr>
        <p:spPr>
          <a:xfrm>
            <a:off x="152400" y="12802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Final Summary</a:t>
            </a:r>
            <a:endParaRPr sz="2400">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1"/>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1.1: Speed Estimation</a:t>
            </a:r>
            <a:endParaRPr sz="2400">
              <a:solidFill>
                <a:schemeClr val="accent4"/>
              </a:solidFill>
            </a:endParaRPr>
          </a:p>
        </p:txBody>
      </p:sp>
      <p:sp>
        <p:nvSpPr>
          <p:cNvPr id="69" name="Google Shape;69;p11"/>
          <p:cNvSpPr/>
          <p:nvPr/>
        </p:nvSpPr>
        <p:spPr>
          <a:xfrm>
            <a:off x="6759150" y="163600"/>
            <a:ext cx="21885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CRISTIAN GUTIÉRREZ</a:t>
            </a:r>
            <a:endParaRPr b="1"/>
          </a:p>
          <a:p>
            <a:pPr indent="0" lvl="0" marL="0" rtl="0" algn="r">
              <a:spcBef>
                <a:spcPts val="0"/>
              </a:spcBef>
              <a:spcAft>
                <a:spcPts val="0"/>
              </a:spcAft>
              <a:buNone/>
            </a:pPr>
            <a:r>
              <a:rPr b="1" lang="ca"/>
              <a:t>1532397</a:t>
            </a:r>
            <a:endParaRPr b="1"/>
          </a:p>
        </p:txBody>
      </p:sp>
      <p:pic>
        <p:nvPicPr>
          <p:cNvPr id="70" name="Google Shape;70;p11"/>
          <p:cNvPicPr preferRelativeResize="0"/>
          <p:nvPr/>
        </p:nvPicPr>
        <p:blipFill>
          <a:blip r:embed="rId3">
            <a:alphaModFix/>
          </a:blip>
          <a:stretch>
            <a:fillRect/>
          </a:stretch>
        </p:blipFill>
        <p:spPr>
          <a:xfrm rot="-5400000">
            <a:off x="6590200" y="154525"/>
            <a:ext cx="247650" cy="3335950"/>
          </a:xfrm>
          <a:prstGeom prst="rect">
            <a:avLst/>
          </a:prstGeom>
          <a:noFill/>
          <a:ln>
            <a:noFill/>
          </a:ln>
        </p:spPr>
      </p:pic>
      <p:pic>
        <p:nvPicPr>
          <p:cNvPr id="71" name="Google Shape;71;p11"/>
          <p:cNvPicPr preferRelativeResize="0"/>
          <p:nvPr/>
        </p:nvPicPr>
        <p:blipFill>
          <a:blip r:embed="rId4">
            <a:alphaModFix/>
          </a:blip>
          <a:stretch>
            <a:fillRect/>
          </a:stretch>
        </p:blipFill>
        <p:spPr>
          <a:xfrm>
            <a:off x="6389847" y="1997575"/>
            <a:ext cx="648344" cy="257275"/>
          </a:xfrm>
          <a:prstGeom prst="rect">
            <a:avLst/>
          </a:prstGeom>
          <a:noFill/>
          <a:ln>
            <a:noFill/>
          </a:ln>
        </p:spPr>
      </p:pic>
      <p:pic>
        <p:nvPicPr>
          <p:cNvPr id="72" name="Google Shape;72;p11"/>
          <p:cNvPicPr preferRelativeResize="0"/>
          <p:nvPr/>
        </p:nvPicPr>
        <p:blipFill>
          <a:blip r:embed="rId5">
            <a:alphaModFix/>
          </a:blip>
          <a:stretch>
            <a:fillRect/>
          </a:stretch>
        </p:blipFill>
        <p:spPr>
          <a:xfrm>
            <a:off x="254150" y="1349479"/>
            <a:ext cx="8127850" cy="349209"/>
          </a:xfrm>
          <a:prstGeom prst="rect">
            <a:avLst/>
          </a:prstGeom>
          <a:noFill/>
          <a:ln>
            <a:noFill/>
          </a:ln>
        </p:spPr>
      </p:pic>
      <p:sp>
        <p:nvSpPr>
          <p:cNvPr id="73" name="Google Shape;73;p11"/>
          <p:cNvSpPr txBox="1"/>
          <p:nvPr>
            <p:ph idx="4294967295" type="title"/>
          </p:nvPr>
        </p:nvSpPr>
        <p:spPr>
          <a:xfrm>
            <a:off x="152400" y="625199"/>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200">
                <a:solidFill>
                  <a:srgbClr val="4A86E8"/>
                </a:solidFill>
              </a:rPr>
              <a:t>Assumption #1: </a:t>
            </a:r>
            <a:r>
              <a:rPr lang="ca" sz="2200">
                <a:solidFill>
                  <a:srgbClr val="4A86E8"/>
                </a:solidFill>
              </a:rPr>
              <a:t>Fixed</a:t>
            </a:r>
            <a:r>
              <a:rPr lang="ca" sz="2200">
                <a:solidFill>
                  <a:srgbClr val="4A86E8"/>
                </a:solidFill>
              </a:rPr>
              <a:t> meters/pixel</a:t>
            </a:r>
            <a:endParaRPr sz="2200">
              <a:solidFill>
                <a:srgbClr val="4A86E8"/>
              </a:solidFill>
            </a:endParaRPr>
          </a:p>
        </p:txBody>
      </p:sp>
      <p:pic>
        <p:nvPicPr>
          <p:cNvPr id="74" name="Google Shape;74;p11"/>
          <p:cNvPicPr preferRelativeResize="0"/>
          <p:nvPr/>
        </p:nvPicPr>
        <p:blipFill>
          <a:blip r:embed="rId6">
            <a:alphaModFix/>
          </a:blip>
          <a:stretch>
            <a:fillRect/>
          </a:stretch>
        </p:blipFill>
        <p:spPr>
          <a:xfrm>
            <a:off x="152400" y="1851087"/>
            <a:ext cx="2856075" cy="3140013"/>
          </a:xfrm>
          <a:prstGeom prst="rect">
            <a:avLst/>
          </a:prstGeom>
          <a:noFill/>
          <a:ln>
            <a:noFill/>
          </a:ln>
        </p:spPr>
      </p:pic>
      <p:cxnSp>
        <p:nvCxnSpPr>
          <p:cNvPr id="75" name="Google Shape;75;p11"/>
          <p:cNvCxnSpPr>
            <a:stCxn id="76" idx="6"/>
          </p:cNvCxnSpPr>
          <p:nvPr/>
        </p:nvCxnSpPr>
        <p:spPr>
          <a:xfrm>
            <a:off x="1959125" y="2218925"/>
            <a:ext cx="1699500" cy="3519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77" name="Google Shape;77;p11"/>
          <p:cNvSpPr txBox="1"/>
          <p:nvPr/>
        </p:nvSpPr>
        <p:spPr>
          <a:xfrm>
            <a:off x="3658625" y="2341475"/>
            <a:ext cx="1407000" cy="4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900">
                <a:solidFill>
                  <a:schemeClr val="dk1"/>
                </a:solidFill>
              </a:rPr>
              <a:t>~10 km/h</a:t>
            </a:r>
            <a:endParaRPr sz="1900">
              <a:solidFill>
                <a:schemeClr val="dk1"/>
              </a:solidFill>
            </a:endParaRPr>
          </a:p>
        </p:txBody>
      </p:sp>
      <p:cxnSp>
        <p:nvCxnSpPr>
          <p:cNvPr id="78" name="Google Shape;78;p11"/>
          <p:cNvCxnSpPr>
            <a:stCxn id="79" idx="6"/>
          </p:cNvCxnSpPr>
          <p:nvPr/>
        </p:nvCxnSpPr>
        <p:spPr>
          <a:xfrm>
            <a:off x="1531375" y="4200050"/>
            <a:ext cx="1699500" cy="3519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80" name="Google Shape;80;p11"/>
          <p:cNvSpPr txBox="1"/>
          <p:nvPr/>
        </p:nvSpPr>
        <p:spPr>
          <a:xfrm>
            <a:off x="3230875" y="4341025"/>
            <a:ext cx="1407000" cy="4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900">
                <a:solidFill>
                  <a:schemeClr val="dk1"/>
                </a:solidFill>
              </a:rPr>
              <a:t>~50 km/h</a:t>
            </a:r>
            <a:endParaRPr sz="1900">
              <a:solidFill>
                <a:schemeClr val="dk1"/>
              </a:solidFill>
            </a:endParaRPr>
          </a:p>
        </p:txBody>
      </p:sp>
      <p:sp>
        <p:nvSpPr>
          <p:cNvPr id="81" name="Google Shape;81;p11"/>
          <p:cNvSpPr txBox="1"/>
          <p:nvPr/>
        </p:nvSpPr>
        <p:spPr>
          <a:xfrm>
            <a:off x="5195450" y="2597725"/>
            <a:ext cx="3842400" cy="230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ca" sz="1900">
                <a:solidFill>
                  <a:schemeClr val="dk1"/>
                </a:solidFill>
              </a:rPr>
              <a:t>PROBLEM!</a:t>
            </a:r>
            <a:endParaRPr b="1" sz="1900">
              <a:solidFill>
                <a:schemeClr val="dk1"/>
              </a:solidFill>
            </a:endParaRPr>
          </a:p>
          <a:p>
            <a:pPr indent="0" lvl="0" marL="0" rtl="0" algn="l">
              <a:spcBef>
                <a:spcPts val="1000"/>
              </a:spcBef>
              <a:spcAft>
                <a:spcPts val="0"/>
              </a:spcAft>
              <a:buNone/>
            </a:pPr>
            <a:r>
              <a:rPr lang="ca" sz="1900">
                <a:solidFill>
                  <a:schemeClr val="dk1"/>
                </a:solidFill>
              </a:rPr>
              <a:t>For a car in a constant~ velocity, as it approaches the camera it increases the velocity. </a:t>
            </a:r>
            <a:endParaRPr sz="1900">
              <a:solidFill>
                <a:schemeClr val="dk1"/>
              </a:solidFill>
            </a:endParaRPr>
          </a:p>
          <a:p>
            <a:pPr indent="0" lvl="0" marL="0" rtl="0" algn="l">
              <a:spcBef>
                <a:spcPts val="1000"/>
              </a:spcBef>
              <a:spcAft>
                <a:spcPts val="0"/>
              </a:spcAft>
              <a:buClr>
                <a:schemeClr val="dk1"/>
              </a:buClr>
              <a:buSzPts val="1100"/>
              <a:buFont typeface="Arial"/>
              <a:buNone/>
            </a:pPr>
            <a:r>
              <a:rPr lang="ca" sz="1900">
                <a:solidFill>
                  <a:schemeClr val="dk1"/>
                </a:solidFill>
              </a:rPr>
              <a:t>This is due to the perspective of</a:t>
            </a:r>
            <a:endParaRPr sz="1900">
              <a:solidFill>
                <a:schemeClr val="dk1"/>
              </a:solidFill>
            </a:endParaRPr>
          </a:p>
          <a:p>
            <a:pPr indent="0" lvl="0" marL="0" rtl="0" algn="l">
              <a:spcBef>
                <a:spcPts val="0"/>
              </a:spcBef>
              <a:spcAft>
                <a:spcPts val="1000"/>
              </a:spcAft>
              <a:buNone/>
            </a:pPr>
            <a:r>
              <a:rPr lang="ca" sz="1900">
                <a:solidFill>
                  <a:schemeClr val="dk1"/>
                </a:solidFill>
              </a:rPr>
              <a:t>the camera! </a:t>
            </a:r>
            <a:endParaRPr sz="19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2"/>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1.1: Speed Estimation</a:t>
            </a:r>
            <a:endParaRPr sz="2400">
              <a:solidFill>
                <a:schemeClr val="accent4"/>
              </a:solidFill>
            </a:endParaRPr>
          </a:p>
        </p:txBody>
      </p:sp>
      <p:sp>
        <p:nvSpPr>
          <p:cNvPr id="87" name="Google Shape;87;p12"/>
          <p:cNvSpPr/>
          <p:nvPr/>
        </p:nvSpPr>
        <p:spPr>
          <a:xfrm>
            <a:off x="6759150" y="163600"/>
            <a:ext cx="21885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CRISTIAN GUTIÉRREZ</a:t>
            </a:r>
            <a:endParaRPr b="1"/>
          </a:p>
          <a:p>
            <a:pPr indent="0" lvl="0" marL="0" rtl="0" algn="r">
              <a:spcBef>
                <a:spcPts val="0"/>
              </a:spcBef>
              <a:spcAft>
                <a:spcPts val="0"/>
              </a:spcAft>
              <a:buNone/>
            </a:pPr>
            <a:r>
              <a:rPr b="1" lang="ca"/>
              <a:t>1532397</a:t>
            </a:r>
            <a:endParaRPr b="1"/>
          </a:p>
        </p:txBody>
      </p:sp>
      <p:sp>
        <p:nvSpPr>
          <p:cNvPr id="88" name="Google Shape;88;p12"/>
          <p:cNvSpPr txBox="1"/>
          <p:nvPr>
            <p:ph idx="4294967295" type="title"/>
          </p:nvPr>
        </p:nvSpPr>
        <p:spPr>
          <a:xfrm>
            <a:off x="152400" y="625199"/>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200">
                <a:solidFill>
                  <a:srgbClr val="4A86E8"/>
                </a:solidFill>
              </a:rPr>
              <a:t>Assumption #2: Linear meters/pixel</a:t>
            </a:r>
            <a:endParaRPr sz="2200">
              <a:solidFill>
                <a:srgbClr val="4A86E8"/>
              </a:solidFill>
            </a:endParaRPr>
          </a:p>
        </p:txBody>
      </p:sp>
      <p:pic>
        <p:nvPicPr>
          <p:cNvPr id="89" name="Google Shape;89;p12"/>
          <p:cNvPicPr preferRelativeResize="0"/>
          <p:nvPr/>
        </p:nvPicPr>
        <p:blipFill rotWithShape="1">
          <a:blip r:embed="rId3">
            <a:alphaModFix/>
          </a:blip>
          <a:srcRect b="0" l="60142" r="32931" t="0"/>
          <a:stretch/>
        </p:blipFill>
        <p:spPr>
          <a:xfrm rot="-5400000">
            <a:off x="6173985" y="3484265"/>
            <a:ext cx="420201" cy="255775"/>
          </a:xfrm>
          <a:prstGeom prst="rect">
            <a:avLst/>
          </a:prstGeom>
          <a:noFill/>
          <a:ln>
            <a:noFill/>
          </a:ln>
        </p:spPr>
      </p:pic>
      <p:pic>
        <p:nvPicPr>
          <p:cNvPr id="90" name="Google Shape;90;p12"/>
          <p:cNvPicPr preferRelativeResize="0"/>
          <p:nvPr/>
        </p:nvPicPr>
        <p:blipFill rotWithShape="1">
          <a:blip r:embed="rId3">
            <a:alphaModFix/>
          </a:blip>
          <a:srcRect b="0" l="68540" r="8099" t="0"/>
          <a:stretch/>
        </p:blipFill>
        <p:spPr>
          <a:xfrm>
            <a:off x="7276375" y="4892375"/>
            <a:ext cx="1425419" cy="257275"/>
          </a:xfrm>
          <a:prstGeom prst="rect">
            <a:avLst/>
          </a:prstGeom>
          <a:noFill/>
          <a:ln>
            <a:noFill/>
          </a:ln>
        </p:spPr>
      </p:pic>
      <p:sp>
        <p:nvSpPr>
          <p:cNvPr id="91" name="Google Shape;91;p12"/>
          <p:cNvSpPr/>
          <p:nvPr/>
        </p:nvSpPr>
        <p:spPr>
          <a:xfrm>
            <a:off x="6932138" y="1785188"/>
            <a:ext cx="1933500" cy="2574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a:t>LINEAR FUNCTION</a:t>
            </a:r>
            <a:endParaRPr b="1"/>
          </a:p>
        </p:txBody>
      </p:sp>
      <p:pic>
        <p:nvPicPr>
          <p:cNvPr id="92" name="Google Shape;92;p12"/>
          <p:cNvPicPr preferRelativeResize="0"/>
          <p:nvPr/>
        </p:nvPicPr>
        <p:blipFill>
          <a:blip r:embed="rId4">
            <a:alphaModFix/>
          </a:blip>
          <a:stretch>
            <a:fillRect/>
          </a:stretch>
        </p:blipFill>
        <p:spPr>
          <a:xfrm>
            <a:off x="152400" y="1820661"/>
            <a:ext cx="5951401" cy="2763563"/>
          </a:xfrm>
          <a:prstGeom prst="rect">
            <a:avLst/>
          </a:prstGeom>
          <a:noFill/>
          <a:ln>
            <a:noFill/>
          </a:ln>
        </p:spPr>
      </p:pic>
      <p:pic>
        <p:nvPicPr>
          <p:cNvPr id="93" name="Google Shape;93;p12"/>
          <p:cNvPicPr preferRelativeResize="0"/>
          <p:nvPr/>
        </p:nvPicPr>
        <p:blipFill>
          <a:blip r:embed="rId5">
            <a:alphaModFix/>
          </a:blip>
          <a:stretch>
            <a:fillRect/>
          </a:stretch>
        </p:blipFill>
        <p:spPr>
          <a:xfrm>
            <a:off x="6917025" y="2159556"/>
            <a:ext cx="1963742" cy="371725"/>
          </a:xfrm>
          <a:prstGeom prst="rect">
            <a:avLst/>
          </a:prstGeom>
          <a:noFill/>
          <a:ln>
            <a:noFill/>
          </a:ln>
        </p:spPr>
      </p:pic>
      <p:pic>
        <p:nvPicPr>
          <p:cNvPr id="94" name="Google Shape;94;p12"/>
          <p:cNvPicPr preferRelativeResize="0"/>
          <p:nvPr/>
        </p:nvPicPr>
        <p:blipFill>
          <a:blip r:embed="rId6">
            <a:alphaModFix/>
          </a:blip>
          <a:stretch>
            <a:fillRect/>
          </a:stretch>
        </p:blipFill>
        <p:spPr>
          <a:xfrm>
            <a:off x="152400" y="1248361"/>
            <a:ext cx="8839198" cy="371707"/>
          </a:xfrm>
          <a:prstGeom prst="rect">
            <a:avLst/>
          </a:prstGeom>
          <a:noFill/>
          <a:ln>
            <a:noFill/>
          </a:ln>
        </p:spPr>
      </p:pic>
      <p:pic>
        <p:nvPicPr>
          <p:cNvPr id="95" name="Google Shape;95;p12"/>
          <p:cNvPicPr preferRelativeResize="0"/>
          <p:nvPr/>
        </p:nvPicPr>
        <p:blipFill>
          <a:blip r:embed="rId7">
            <a:alphaModFix/>
          </a:blip>
          <a:stretch>
            <a:fillRect/>
          </a:stretch>
        </p:blipFill>
        <p:spPr>
          <a:xfrm>
            <a:off x="6664375" y="2531275"/>
            <a:ext cx="2390923" cy="220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3"/>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1.1: Speed Estimation</a:t>
            </a:r>
            <a:endParaRPr sz="2400">
              <a:solidFill>
                <a:schemeClr val="accent4"/>
              </a:solidFill>
            </a:endParaRPr>
          </a:p>
        </p:txBody>
      </p:sp>
      <p:sp>
        <p:nvSpPr>
          <p:cNvPr id="101" name="Google Shape;101;p13"/>
          <p:cNvSpPr/>
          <p:nvPr/>
        </p:nvSpPr>
        <p:spPr>
          <a:xfrm>
            <a:off x="6759150" y="163600"/>
            <a:ext cx="21885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CRISTIAN GUTIÉRREZ</a:t>
            </a:r>
            <a:endParaRPr b="1"/>
          </a:p>
          <a:p>
            <a:pPr indent="0" lvl="0" marL="0" rtl="0" algn="r">
              <a:spcBef>
                <a:spcPts val="0"/>
              </a:spcBef>
              <a:spcAft>
                <a:spcPts val="0"/>
              </a:spcAft>
              <a:buNone/>
            </a:pPr>
            <a:r>
              <a:rPr b="1" lang="ca"/>
              <a:t>1532397</a:t>
            </a:r>
            <a:endParaRPr b="1"/>
          </a:p>
        </p:txBody>
      </p:sp>
      <p:sp>
        <p:nvSpPr>
          <p:cNvPr id="102" name="Google Shape;102;p13"/>
          <p:cNvSpPr txBox="1"/>
          <p:nvPr>
            <p:ph idx="4294967295" type="title"/>
          </p:nvPr>
        </p:nvSpPr>
        <p:spPr>
          <a:xfrm>
            <a:off x="152400" y="625199"/>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200">
                <a:solidFill>
                  <a:srgbClr val="4A86E8"/>
                </a:solidFill>
              </a:rPr>
              <a:t>Assumption #3: Exponential meters/pixel</a:t>
            </a:r>
            <a:endParaRPr sz="2200">
              <a:solidFill>
                <a:srgbClr val="4A86E8"/>
              </a:solidFill>
            </a:endParaRPr>
          </a:p>
        </p:txBody>
      </p:sp>
      <p:pic>
        <p:nvPicPr>
          <p:cNvPr id="103" name="Google Shape;103;p13"/>
          <p:cNvPicPr preferRelativeResize="0"/>
          <p:nvPr/>
        </p:nvPicPr>
        <p:blipFill rotWithShape="1">
          <a:blip r:embed="rId3">
            <a:alphaModFix/>
          </a:blip>
          <a:srcRect b="0" l="68540" r="8099" t="0"/>
          <a:stretch/>
        </p:blipFill>
        <p:spPr>
          <a:xfrm>
            <a:off x="7276375" y="4892375"/>
            <a:ext cx="1425419" cy="257275"/>
          </a:xfrm>
          <a:prstGeom prst="rect">
            <a:avLst/>
          </a:prstGeom>
          <a:noFill/>
          <a:ln>
            <a:noFill/>
          </a:ln>
        </p:spPr>
      </p:pic>
      <p:pic>
        <p:nvPicPr>
          <p:cNvPr id="104" name="Google Shape;104;p13"/>
          <p:cNvPicPr preferRelativeResize="0"/>
          <p:nvPr/>
        </p:nvPicPr>
        <p:blipFill>
          <a:blip r:embed="rId4">
            <a:alphaModFix/>
          </a:blip>
          <a:stretch>
            <a:fillRect/>
          </a:stretch>
        </p:blipFill>
        <p:spPr>
          <a:xfrm>
            <a:off x="6654513" y="2536600"/>
            <a:ext cx="2397774" cy="2304600"/>
          </a:xfrm>
          <a:prstGeom prst="rect">
            <a:avLst/>
          </a:prstGeom>
          <a:noFill/>
          <a:ln>
            <a:noFill/>
          </a:ln>
        </p:spPr>
      </p:pic>
      <p:sp>
        <p:nvSpPr>
          <p:cNvPr id="105" name="Google Shape;105;p13"/>
          <p:cNvSpPr/>
          <p:nvPr/>
        </p:nvSpPr>
        <p:spPr>
          <a:xfrm>
            <a:off x="7115675" y="1827638"/>
            <a:ext cx="1933500" cy="257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a:t>EXPO</a:t>
            </a:r>
            <a:r>
              <a:rPr b="1" lang="ca"/>
              <a:t> FUNCTION</a:t>
            </a:r>
            <a:endParaRPr b="1"/>
          </a:p>
        </p:txBody>
      </p:sp>
      <p:pic>
        <p:nvPicPr>
          <p:cNvPr id="106" name="Google Shape;106;p13"/>
          <p:cNvPicPr preferRelativeResize="0"/>
          <p:nvPr/>
        </p:nvPicPr>
        <p:blipFill>
          <a:blip r:embed="rId5">
            <a:alphaModFix/>
          </a:blip>
          <a:stretch>
            <a:fillRect/>
          </a:stretch>
        </p:blipFill>
        <p:spPr>
          <a:xfrm>
            <a:off x="152400" y="1820650"/>
            <a:ext cx="5951401" cy="2763566"/>
          </a:xfrm>
          <a:prstGeom prst="rect">
            <a:avLst/>
          </a:prstGeom>
          <a:noFill/>
          <a:ln>
            <a:noFill/>
          </a:ln>
        </p:spPr>
      </p:pic>
      <p:pic>
        <p:nvPicPr>
          <p:cNvPr id="107" name="Google Shape;107;p13"/>
          <p:cNvPicPr preferRelativeResize="0"/>
          <p:nvPr/>
        </p:nvPicPr>
        <p:blipFill>
          <a:blip r:embed="rId6">
            <a:alphaModFix/>
          </a:blip>
          <a:stretch>
            <a:fillRect/>
          </a:stretch>
        </p:blipFill>
        <p:spPr>
          <a:xfrm>
            <a:off x="7120913" y="2169389"/>
            <a:ext cx="1923025" cy="367200"/>
          </a:xfrm>
          <a:prstGeom prst="rect">
            <a:avLst/>
          </a:prstGeom>
          <a:noFill/>
          <a:ln>
            <a:noFill/>
          </a:ln>
        </p:spPr>
      </p:pic>
      <p:pic>
        <p:nvPicPr>
          <p:cNvPr id="108" name="Google Shape;108;p13"/>
          <p:cNvPicPr preferRelativeResize="0"/>
          <p:nvPr/>
        </p:nvPicPr>
        <p:blipFill>
          <a:blip r:embed="rId7">
            <a:alphaModFix/>
          </a:blip>
          <a:stretch>
            <a:fillRect/>
          </a:stretch>
        </p:blipFill>
        <p:spPr>
          <a:xfrm>
            <a:off x="152400" y="1248361"/>
            <a:ext cx="8839198" cy="371707"/>
          </a:xfrm>
          <a:prstGeom prst="rect">
            <a:avLst/>
          </a:prstGeom>
          <a:noFill/>
          <a:ln>
            <a:noFill/>
          </a:ln>
        </p:spPr>
      </p:pic>
      <p:pic>
        <p:nvPicPr>
          <p:cNvPr id="109" name="Google Shape;109;p13"/>
          <p:cNvPicPr preferRelativeResize="0"/>
          <p:nvPr/>
        </p:nvPicPr>
        <p:blipFill rotWithShape="1">
          <a:blip r:embed="rId8">
            <a:alphaModFix/>
          </a:blip>
          <a:srcRect b="0" l="3879" r="-27427" t="0"/>
          <a:stretch/>
        </p:blipFill>
        <p:spPr>
          <a:xfrm rot="-5400000">
            <a:off x="6346200" y="3375925"/>
            <a:ext cx="695325" cy="242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4"/>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1.1: Speed Estimation</a:t>
            </a:r>
            <a:endParaRPr sz="2400">
              <a:solidFill>
                <a:schemeClr val="accent4"/>
              </a:solidFill>
            </a:endParaRPr>
          </a:p>
        </p:txBody>
      </p:sp>
      <p:sp>
        <p:nvSpPr>
          <p:cNvPr id="115" name="Google Shape;115;p14"/>
          <p:cNvSpPr/>
          <p:nvPr/>
        </p:nvSpPr>
        <p:spPr>
          <a:xfrm>
            <a:off x="6759150" y="163600"/>
            <a:ext cx="21885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CRISTIAN GUTIÉRREZ</a:t>
            </a:r>
            <a:endParaRPr b="1"/>
          </a:p>
          <a:p>
            <a:pPr indent="0" lvl="0" marL="0" rtl="0" algn="r">
              <a:spcBef>
                <a:spcPts val="0"/>
              </a:spcBef>
              <a:spcAft>
                <a:spcPts val="0"/>
              </a:spcAft>
              <a:buNone/>
            </a:pPr>
            <a:r>
              <a:rPr b="1" lang="ca"/>
              <a:t>1532397</a:t>
            </a:r>
            <a:endParaRPr b="1"/>
          </a:p>
        </p:txBody>
      </p:sp>
      <p:sp>
        <p:nvSpPr>
          <p:cNvPr id="116" name="Google Shape;116;p14"/>
          <p:cNvSpPr txBox="1"/>
          <p:nvPr>
            <p:ph idx="4294967295" type="title"/>
          </p:nvPr>
        </p:nvSpPr>
        <p:spPr>
          <a:xfrm>
            <a:off x="152400" y="625199"/>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200">
                <a:solidFill>
                  <a:srgbClr val="4A86E8"/>
                </a:solidFill>
              </a:rPr>
              <a:t>Results</a:t>
            </a:r>
            <a:endParaRPr sz="2200">
              <a:solidFill>
                <a:srgbClr val="4A86E8"/>
              </a:solidFill>
            </a:endParaRPr>
          </a:p>
        </p:txBody>
      </p:sp>
      <p:pic>
        <p:nvPicPr>
          <p:cNvPr id="117" name="Google Shape;117;p14"/>
          <p:cNvPicPr preferRelativeResize="0"/>
          <p:nvPr/>
        </p:nvPicPr>
        <p:blipFill>
          <a:blip r:embed="rId3">
            <a:alphaModFix/>
          </a:blip>
          <a:stretch>
            <a:fillRect/>
          </a:stretch>
        </p:blipFill>
        <p:spPr>
          <a:xfrm>
            <a:off x="152400" y="2570352"/>
            <a:ext cx="1849575" cy="2420748"/>
          </a:xfrm>
          <a:prstGeom prst="rect">
            <a:avLst/>
          </a:prstGeom>
          <a:noFill/>
          <a:ln>
            <a:noFill/>
          </a:ln>
        </p:spPr>
      </p:pic>
      <p:sp>
        <p:nvSpPr>
          <p:cNvPr id="118" name="Google Shape;118;p14"/>
          <p:cNvSpPr txBox="1"/>
          <p:nvPr/>
        </p:nvSpPr>
        <p:spPr>
          <a:xfrm>
            <a:off x="152400" y="2131925"/>
            <a:ext cx="28134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100">
                <a:solidFill>
                  <a:schemeClr val="dk1"/>
                </a:solidFill>
              </a:rPr>
              <a:t>FIXED MPS=0.05</a:t>
            </a:r>
            <a:endParaRPr b="1" sz="2100">
              <a:solidFill>
                <a:schemeClr val="dk1"/>
              </a:solidFill>
            </a:endParaRPr>
          </a:p>
        </p:txBody>
      </p:sp>
      <p:cxnSp>
        <p:nvCxnSpPr>
          <p:cNvPr id="119" name="Google Shape;119;p14"/>
          <p:cNvCxnSpPr/>
          <p:nvPr/>
        </p:nvCxnSpPr>
        <p:spPr>
          <a:xfrm>
            <a:off x="2027020" y="2959903"/>
            <a:ext cx="299400" cy="0"/>
          </a:xfrm>
          <a:prstGeom prst="straightConnector1">
            <a:avLst/>
          </a:prstGeom>
          <a:noFill/>
          <a:ln cap="flat" cmpd="sng" w="19050">
            <a:solidFill>
              <a:srgbClr val="000000"/>
            </a:solidFill>
            <a:prstDash val="solid"/>
            <a:round/>
            <a:headEnd len="med" w="med" type="none"/>
            <a:tailEnd len="med" w="med" type="triangle"/>
          </a:ln>
        </p:spPr>
      </p:cxnSp>
      <p:cxnSp>
        <p:nvCxnSpPr>
          <p:cNvPr id="120" name="Google Shape;120;p14"/>
          <p:cNvCxnSpPr/>
          <p:nvPr/>
        </p:nvCxnSpPr>
        <p:spPr>
          <a:xfrm>
            <a:off x="2065893" y="4555709"/>
            <a:ext cx="299400" cy="0"/>
          </a:xfrm>
          <a:prstGeom prst="straightConnector1">
            <a:avLst/>
          </a:prstGeom>
          <a:noFill/>
          <a:ln cap="flat" cmpd="sng" w="19050">
            <a:solidFill>
              <a:srgbClr val="000000"/>
            </a:solidFill>
            <a:prstDash val="solid"/>
            <a:round/>
            <a:headEnd len="med" w="med" type="none"/>
            <a:tailEnd len="med" w="med" type="triangle"/>
          </a:ln>
        </p:spPr>
      </p:cxnSp>
      <p:sp>
        <p:nvSpPr>
          <p:cNvPr id="121" name="Google Shape;121;p14"/>
          <p:cNvSpPr txBox="1"/>
          <p:nvPr/>
        </p:nvSpPr>
        <p:spPr>
          <a:xfrm>
            <a:off x="2283947" y="2700036"/>
            <a:ext cx="8934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500">
                <a:solidFill>
                  <a:schemeClr val="dk1"/>
                </a:solidFill>
              </a:rPr>
              <a:t>~10 km/h</a:t>
            </a:r>
            <a:endParaRPr sz="1500">
              <a:solidFill>
                <a:schemeClr val="dk1"/>
              </a:solidFill>
            </a:endParaRPr>
          </a:p>
        </p:txBody>
      </p:sp>
      <p:sp>
        <p:nvSpPr>
          <p:cNvPr id="122" name="Google Shape;122;p14"/>
          <p:cNvSpPr txBox="1"/>
          <p:nvPr/>
        </p:nvSpPr>
        <p:spPr>
          <a:xfrm>
            <a:off x="2283947" y="4295842"/>
            <a:ext cx="8934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500">
                <a:solidFill>
                  <a:schemeClr val="dk1"/>
                </a:solidFill>
              </a:rPr>
              <a:t>~50 km/h</a:t>
            </a:r>
            <a:endParaRPr sz="1500">
              <a:solidFill>
                <a:schemeClr val="dk1"/>
              </a:solidFill>
            </a:endParaRPr>
          </a:p>
        </p:txBody>
      </p:sp>
      <p:sp>
        <p:nvSpPr>
          <p:cNvPr id="123" name="Google Shape;123;p14"/>
          <p:cNvSpPr txBox="1"/>
          <p:nvPr/>
        </p:nvSpPr>
        <p:spPr>
          <a:xfrm>
            <a:off x="3177254" y="2131925"/>
            <a:ext cx="29598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100">
              <a:solidFill>
                <a:schemeClr val="dk1"/>
              </a:solidFill>
            </a:endParaRPr>
          </a:p>
        </p:txBody>
      </p:sp>
      <p:cxnSp>
        <p:nvCxnSpPr>
          <p:cNvPr id="124" name="Google Shape;124;p14"/>
          <p:cNvCxnSpPr/>
          <p:nvPr/>
        </p:nvCxnSpPr>
        <p:spPr>
          <a:xfrm>
            <a:off x="5051858" y="2959903"/>
            <a:ext cx="299400" cy="0"/>
          </a:xfrm>
          <a:prstGeom prst="straightConnector1">
            <a:avLst/>
          </a:prstGeom>
          <a:noFill/>
          <a:ln cap="flat" cmpd="sng" w="19050">
            <a:solidFill>
              <a:srgbClr val="000000"/>
            </a:solidFill>
            <a:prstDash val="solid"/>
            <a:round/>
            <a:headEnd len="med" w="med" type="none"/>
            <a:tailEnd len="med" w="med" type="triangle"/>
          </a:ln>
        </p:spPr>
      </p:cxnSp>
      <p:cxnSp>
        <p:nvCxnSpPr>
          <p:cNvPr id="125" name="Google Shape;125;p14"/>
          <p:cNvCxnSpPr/>
          <p:nvPr/>
        </p:nvCxnSpPr>
        <p:spPr>
          <a:xfrm>
            <a:off x="5090731" y="4555709"/>
            <a:ext cx="299400" cy="0"/>
          </a:xfrm>
          <a:prstGeom prst="straightConnector1">
            <a:avLst/>
          </a:prstGeom>
          <a:noFill/>
          <a:ln cap="flat" cmpd="sng" w="19050">
            <a:solidFill>
              <a:srgbClr val="000000"/>
            </a:solidFill>
            <a:prstDash val="solid"/>
            <a:round/>
            <a:headEnd len="med" w="med" type="none"/>
            <a:tailEnd len="med" w="med" type="triangle"/>
          </a:ln>
        </p:spPr>
      </p:cxnSp>
      <p:sp>
        <p:nvSpPr>
          <p:cNvPr id="126" name="Google Shape;126;p14"/>
          <p:cNvSpPr txBox="1"/>
          <p:nvPr/>
        </p:nvSpPr>
        <p:spPr>
          <a:xfrm>
            <a:off x="5308784" y="2700036"/>
            <a:ext cx="8934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500">
                <a:solidFill>
                  <a:schemeClr val="dk1"/>
                </a:solidFill>
              </a:rPr>
              <a:t>~5  km/h</a:t>
            </a:r>
            <a:endParaRPr sz="1500">
              <a:solidFill>
                <a:schemeClr val="dk1"/>
              </a:solidFill>
            </a:endParaRPr>
          </a:p>
        </p:txBody>
      </p:sp>
      <p:sp>
        <p:nvSpPr>
          <p:cNvPr id="127" name="Google Shape;127;p14"/>
          <p:cNvSpPr txBox="1"/>
          <p:nvPr/>
        </p:nvSpPr>
        <p:spPr>
          <a:xfrm>
            <a:off x="5308784" y="4295842"/>
            <a:ext cx="8934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500">
                <a:solidFill>
                  <a:schemeClr val="dk1"/>
                </a:solidFill>
              </a:rPr>
              <a:t>~25</a:t>
            </a:r>
            <a:r>
              <a:rPr lang="ca" sz="1500">
                <a:solidFill>
                  <a:schemeClr val="dk1"/>
                </a:solidFill>
              </a:rPr>
              <a:t> km/h</a:t>
            </a:r>
            <a:endParaRPr sz="1500">
              <a:solidFill>
                <a:schemeClr val="dk1"/>
              </a:solidFill>
            </a:endParaRPr>
          </a:p>
        </p:txBody>
      </p:sp>
      <p:pic>
        <p:nvPicPr>
          <p:cNvPr id="128" name="Google Shape;128;p14"/>
          <p:cNvPicPr preferRelativeResize="0"/>
          <p:nvPr/>
        </p:nvPicPr>
        <p:blipFill>
          <a:blip r:embed="rId4">
            <a:alphaModFix/>
          </a:blip>
          <a:stretch>
            <a:fillRect/>
          </a:stretch>
        </p:blipFill>
        <p:spPr>
          <a:xfrm>
            <a:off x="3177250" y="2570337"/>
            <a:ext cx="1849575" cy="2420771"/>
          </a:xfrm>
          <a:prstGeom prst="rect">
            <a:avLst/>
          </a:prstGeom>
          <a:noFill/>
          <a:ln>
            <a:noFill/>
          </a:ln>
        </p:spPr>
      </p:pic>
      <p:sp>
        <p:nvSpPr>
          <p:cNvPr id="129" name="Google Shape;129;p14"/>
          <p:cNvSpPr txBox="1"/>
          <p:nvPr/>
        </p:nvSpPr>
        <p:spPr>
          <a:xfrm>
            <a:off x="6202104" y="2176475"/>
            <a:ext cx="29598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100">
              <a:solidFill>
                <a:schemeClr val="dk1"/>
              </a:solidFill>
            </a:endParaRPr>
          </a:p>
        </p:txBody>
      </p:sp>
      <p:cxnSp>
        <p:nvCxnSpPr>
          <p:cNvPr id="130" name="Google Shape;130;p14"/>
          <p:cNvCxnSpPr/>
          <p:nvPr/>
        </p:nvCxnSpPr>
        <p:spPr>
          <a:xfrm>
            <a:off x="8076708" y="3004453"/>
            <a:ext cx="299400" cy="0"/>
          </a:xfrm>
          <a:prstGeom prst="straightConnector1">
            <a:avLst/>
          </a:prstGeom>
          <a:noFill/>
          <a:ln cap="flat" cmpd="sng" w="19050">
            <a:solidFill>
              <a:srgbClr val="000000"/>
            </a:solidFill>
            <a:prstDash val="solid"/>
            <a:round/>
            <a:headEnd len="med" w="med" type="none"/>
            <a:tailEnd len="med" w="med" type="triangle"/>
          </a:ln>
        </p:spPr>
      </p:cxnSp>
      <p:cxnSp>
        <p:nvCxnSpPr>
          <p:cNvPr id="131" name="Google Shape;131;p14"/>
          <p:cNvCxnSpPr/>
          <p:nvPr/>
        </p:nvCxnSpPr>
        <p:spPr>
          <a:xfrm>
            <a:off x="8115581" y="4600259"/>
            <a:ext cx="299400" cy="0"/>
          </a:xfrm>
          <a:prstGeom prst="straightConnector1">
            <a:avLst/>
          </a:prstGeom>
          <a:noFill/>
          <a:ln cap="flat" cmpd="sng" w="19050">
            <a:solidFill>
              <a:srgbClr val="000000"/>
            </a:solidFill>
            <a:prstDash val="solid"/>
            <a:round/>
            <a:headEnd len="med" w="med" type="none"/>
            <a:tailEnd len="med" w="med" type="triangle"/>
          </a:ln>
        </p:spPr>
      </p:cxnSp>
      <p:sp>
        <p:nvSpPr>
          <p:cNvPr id="132" name="Google Shape;132;p14"/>
          <p:cNvSpPr txBox="1"/>
          <p:nvPr/>
        </p:nvSpPr>
        <p:spPr>
          <a:xfrm>
            <a:off x="8333634" y="2744586"/>
            <a:ext cx="8934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500">
                <a:solidFill>
                  <a:schemeClr val="dk1"/>
                </a:solidFill>
              </a:rPr>
              <a:t>~30  km/h</a:t>
            </a:r>
            <a:endParaRPr sz="1500">
              <a:solidFill>
                <a:schemeClr val="dk1"/>
              </a:solidFill>
            </a:endParaRPr>
          </a:p>
        </p:txBody>
      </p:sp>
      <p:sp>
        <p:nvSpPr>
          <p:cNvPr id="133" name="Google Shape;133;p14"/>
          <p:cNvSpPr txBox="1"/>
          <p:nvPr/>
        </p:nvSpPr>
        <p:spPr>
          <a:xfrm>
            <a:off x="8333634" y="4340392"/>
            <a:ext cx="8934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500">
                <a:solidFill>
                  <a:schemeClr val="dk1"/>
                </a:solidFill>
              </a:rPr>
              <a:t>~25 km/h</a:t>
            </a:r>
            <a:endParaRPr sz="1500">
              <a:solidFill>
                <a:schemeClr val="dk1"/>
              </a:solidFill>
            </a:endParaRPr>
          </a:p>
        </p:txBody>
      </p:sp>
      <p:pic>
        <p:nvPicPr>
          <p:cNvPr id="134" name="Google Shape;134;p14"/>
          <p:cNvPicPr preferRelativeResize="0"/>
          <p:nvPr/>
        </p:nvPicPr>
        <p:blipFill>
          <a:blip r:embed="rId5">
            <a:alphaModFix/>
          </a:blip>
          <a:stretch>
            <a:fillRect/>
          </a:stretch>
        </p:blipFill>
        <p:spPr>
          <a:xfrm>
            <a:off x="6137051" y="2570363"/>
            <a:ext cx="1849575" cy="2420737"/>
          </a:xfrm>
          <a:prstGeom prst="rect">
            <a:avLst/>
          </a:prstGeom>
          <a:noFill/>
          <a:ln>
            <a:noFill/>
          </a:ln>
        </p:spPr>
      </p:pic>
      <p:pic>
        <p:nvPicPr>
          <p:cNvPr id="135" name="Google Shape;135;p14"/>
          <p:cNvPicPr preferRelativeResize="0"/>
          <p:nvPr/>
        </p:nvPicPr>
        <p:blipFill>
          <a:blip r:embed="rId6">
            <a:alphaModFix/>
          </a:blip>
          <a:stretch>
            <a:fillRect/>
          </a:stretch>
        </p:blipFill>
        <p:spPr>
          <a:xfrm>
            <a:off x="152400" y="1248361"/>
            <a:ext cx="8839198" cy="371707"/>
          </a:xfrm>
          <a:prstGeom prst="rect">
            <a:avLst/>
          </a:prstGeom>
          <a:noFill/>
          <a:ln>
            <a:noFill/>
          </a:ln>
        </p:spPr>
      </p:pic>
      <p:pic>
        <p:nvPicPr>
          <p:cNvPr id="136" name="Google Shape;136;p14"/>
          <p:cNvPicPr preferRelativeResize="0"/>
          <p:nvPr/>
        </p:nvPicPr>
        <p:blipFill>
          <a:blip r:embed="rId7">
            <a:alphaModFix/>
          </a:blip>
          <a:stretch>
            <a:fillRect/>
          </a:stretch>
        </p:blipFill>
        <p:spPr>
          <a:xfrm>
            <a:off x="3177337" y="2161756"/>
            <a:ext cx="1963742" cy="371725"/>
          </a:xfrm>
          <a:prstGeom prst="rect">
            <a:avLst/>
          </a:prstGeom>
          <a:noFill/>
          <a:ln>
            <a:noFill/>
          </a:ln>
        </p:spPr>
      </p:pic>
      <p:pic>
        <p:nvPicPr>
          <p:cNvPr id="137" name="Google Shape;137;p14"/>
          <p:cNvPicPr preferRelativeResize="0"/>
          <p:nvPr/>
        </p:nvPicPr>
        <p:blipFill>
          <a:blip r:embed="rId8">
            <a:alphaModFix/>
          </a:blip>
          <a:stretch>
            <a:fillRect/>
          </a:stretch>
        </p:blipFill>
        <p:spPr>
          <a:xfrm>
            <a:off x="6202100" y="2161739"/>
            <a:ext cx="1923025" cy="36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1.1: Temporal Smoothing</a:t>
            </a:r>
            <a:endParaRPr sz="2400">
              <a:solidFill>
                <a:schemeClr val="accent4"/>
              </a:solidFill>
            </a:endParaRPr>
          </a:p>
        </p:txBody>
      </p:sp>
      <p:sp>
        <p:nvSpPr>
          <p:cNvPr id="143" name="Google Shape;143;p15"/>
          <p:cNvSpPr/>
          <p:nvPr/>
        </p:nvSpPr>
        <p:spPr>
          <a:xfrm>
            <a:off x="6759150" y="163600"/>
            <a:ext cx="21885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CRISTIAN GUTIÉRREZ</a:t>
            </a:r>
            <a:endParaRPr b="1"/>
          </a:p>
          <a:p>
            <a:pPr indent="0" lvl="0" marL="0" rtl="0" algn="r">
              <a:spcBef>
                <a:spcPts val="0"/>
              </a:spcBef>
              <a:spcAft>
                <a:spcPts val="0"/>
              </a:spcAft>
              <a:buNone/>
            </a:pPr>
            <a:r>
              <a:rPr b="1" lang="ca"/>
              <a:t>1532397</a:t>
            </a:r>
            <a:endParaRPr b="1"/>
          </a:p>
        </p:txBody>
      </p:sp>
      <p:pic>
        <p:nvPicPr>
          <p:cNvPr id="144" name="Google Shape;144;p15"/>
          <p:cNvPicPr preferRelativeResize="0"/>
          <p:nvPr/>
        </p:nvPicPr>
        <p:blipFill>
          <a:blip r:embed="rId3">
            <a:alphaModFix/>
          </a:blip>
          <a:stretch>
            <a:fillRect/>
          </a:stretch>
        </p:blipFill>
        <p:spPr>
          <a:xfrm rot="-5400000">
            <a:off x="5356550" y="807700"/>
            <a:ext cx="247625" cy="1091075"/>
          </a:xfrm>
          <a:prstGeom prst="rect">
            <a:avLst/>
          </a:prstGeom>
          <a:noFill/>
          <a:ln>
            <a:noFill/>
          </a:ln>
        </p:spPr>
      </p:pic>
      <p:sp>
        <p:nvSpPr>
          <p:cNvPr id="145" name="Google Shape;145;p15"/>
          <p:cNvSpPr/>
          <p:nvPr/>
        </p:nvSpPr>
        <p:spPr>
          <a:xfrm>
            <a:off x="6781800" y="1589825"/>
            <a:ext cx="2143200" cy="349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500"/>
              <a:t>WINDOW = 5</a:t>
            </a:r>
            <a:endParaRPr sz="1500"/>
          </a:p>
        </p:txBody>
      </p:sp>
      <p:pic>
        <p:nvPicPr>
          <p:cNvPr id="146" name="Google Shape;146;p15"/>
          <p:cNvPicPr preferRelativeResize="0"/>
          <p:nvPr/>
        </p:nvPicPr>
        <p:blipFill>
          <a:blip r:embed="rId4">
            <a:alphaModFix/>
          </a:blip>
          <a:stretch>
            <a:fillRect/>
          </a:stretch>
        </p:blipFill>
        <p:spPr>
          <a:xfrm>
            <a:off x="152400" y="2327750"/>
            <a:ext cx="4014800" cy="2258325"/>
          </a:xfrm>
          <a:prstGeom prst="rect">
            <a:avLst/>
          </a:prstGeom>
          <a:noFill/>
          <a:ln>
            <a:noFill/>
          </a:ln>
        </p:spPr>
      </p:pic>
      <p:pic>
        <p:nvPicPr>
          <p:cNvPr id="147" name="Google Shape;147;p15"/>
          <p:cNvPicPr preferRelativeResize="0"/>
          <p:nvPr/>
        </p:nvPicPr>
        <p:blipFill>
          <a:blip r:embed="rId5">
            <a:alphaModFix/>
          </a:blip>
          <a:stretch>
            <a:fillRect/>
          </a:stretch>
        </p:blipFill>
        <p:spPr>
          <a:xfrm>
            <a:off x="4341225" y="2148675"/>
            <a:ext cx="4672002" cy="2669230"/>
          </a:xfrm>
          <a:prstGeom prst="rect">
            <a:avLst/>
          </a:prstGeom>
          <a:noFill/>
          <a:ln>
            <a:noFill/>
          </a:ln>
        </p:spPr>
      </p:pic>
      <p:sp>
        <p:nvSpPr>
          <p:cNvPr id="148" name="Google Shape;148;p15"/>
          <p:cNvSpPr/>
          <p:nvPr/>
        </p:nvSpPr>
        <p:spPr>
          <a:xfrm>
            <a:off x="152400" y="1628575"/>
            <a:ext cx="4014900" cy="490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500"/>
              <a:t>We “self-calibrated” our sequence camera</a:t>
            </a:r>
            <a:endParaRPr sz="1500"/>
          </a:p>
        </p:txBody>
      </p:sp>
      <p:pic>
        <p:nvPicPr>
          <p:cNvPr id="149" name="Google Shape;149;p15"/>
          <p:cNvPicPr preferRelativeResize="0"/>
          <p:nvPr/>
        </p:nvPicPr>
        <p:blipFill>
          <a:blip r:embed="rId6">
            <a:alphaModFix/>
          </a:blip>
          <a:stretch>
            <a:fillRect/>
          </a:stretch>
        </p:blipFill>
        <p:spPr>
          <a:xfrm>
            <a:off x="283994" y="880225"/>
            <a:ext cx="8303581" cy="349200"/>
          </a:xfrm>
          <a:prstGeom prst="rect">
            <a:avLst/>
          </a:prstGeom>
          <a:noFill/>
          <a:ln>
            <a:noFill/>
          </a:ln>
        </p:spPr>
      </p:pic>
      <p:pic>
        <p:nvPicPr>
          <p:cNvPr id="150" name="Google Shape;150;p15"/>
          <p:cNvPicPr preferRelativeResize="0"/>
          <p:nvPr/>
        </p:nvPicPr>
        <p:blipFill>
          <a:blip r:embed="rId7">
            <a:alphaModFix/>
          </a:blip>
          <a:stretch>
            <a:fillRect/>
          </a:stretch>
        </p:blipFill>
        <p:spPr>
          <a:xfrm>
            <a:off x="4831963" y="1565234"/>
            <a:ext cx="1296811" cy="247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idx="4294967295" type="title"/>
          </p:nvPr>
        </p:nvSpPr>
        <p:spPr>
          <a:xfrm>
            <a:off x="152400" y="129774"/>
            <a:ext cx="82296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2400">
                <a:solidFill>
                  <a:schemeClr val="accent4"/>
                </a:solidFill>
              </a:rPr>
              <a:t>Task 1.1: Remove Parked Cars</a:t>
            </a:r>
            <a:endParaRPr sz="2400">
              <a:solidFill>
                <a:schemeClr val="accent4"/>
              </a:solidFill>
            </a:endParaRPr>
          </a:p>
        </p:txBody>
      </p:sp>
      <p:sp>
        <p:nvSpPr>
          <p:cNvPr id="156" name="Google Shape;156;p16"/>
          <p:cNvSpPr/>
          <p:nvPr/>
        </p:nvSpPr>
        <p:spPr>
          <a:xfrm>
            <a:off x="6759150" y="163600"/>
            <a:ext cx="2188500" cy="490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ca"/>
              <a:t>CRISTIAN GUTIÉRREZ</a:t>
            </a:r>
            <a:endParaRPr b="1"/>
          </a:p>
          <a:p>
            <a:pPr indent="0" lvl="0" marL="0" rtl="0" algn="r">
              <a:spcBef>
                <a:spcPts val="0"/>
              </a:spcBef>
              <a:spcAft>
                <a:spcPts val="0"/>
              </a:spcAft>
              <a:buNone/>
            </a:pPr>
            <a:r>
              <a:rPr b="1" lang="ca"/>
              <a:t>1532397</a:t>
            </a:r>
            <a:endParaRPr b="1"/>
          </a:p>
        </p:txBody>
      </p:sp>
      <p:pic>
        <p:nvPicPr>
          <p:cNvPr id="157" name="Google Shape;157;p16"/>
          <p:cNvPicPr preferRelativeResize="0"/>
          <p:nvPr/>
        </p:nvPicPr>
        <p:blipFill>
          <a:blip r:embed="rId3">
            <a:alphaModFix/>
          </a:blip>
          <a:stretch>
            <a:fillRect/>
          </a:stretch>
        </p:blipFill>
        <p:spPr>
          <a:xfrm rot="-5400000">
            <a:off x="5305425" y="660125"/>
            <a:ext cx="247625" cy="1091075"/>
          </a:xfrm>
          <a:prstGeom prst="rect">
            <a:avLst/>
          </a:prstGeom>
          <a:noFill/>
          <a:ln>
            <a:noFill/>
          </a:ln>
        </p:spPr>
      </p:pic>
      <p:pic>
        <p:nvPicPr>
          <p:cNvPr id="158" name="Google Shape;158;p16"/>
          <p:cNvPicPr preferRelativeResize="0"/>
          <p:nvPr/>
        </p:nvPicPr>
        <p:blipFill>
          <a:blip r:embed="rId4">
            <a:alphaModFix/>
          </a:blip>
          <a:stretch>
            <a:fillRect/>
          </a:stretch>
        </p:blipFill>
        <p:spPr>
          <a:xfrm>
            <a:off x="5138700" y="3121000"/>
            <a:ext cx="3764500" cy="1143425"/>
          </a:xfrm>
          <a:prstGeom prst="rect">
            <a:avLst/>
          </a:prstGeom>
          <a:noFill/>
          <a:ln cap="flat" cmpd="sng" w="28575">
            <a:solidFill>
              <a:schemeClr val="dk2"/>
            </a:solidFill>
            <a:prstDash val="solid"/>
            <a:round/>
            <a:headEnd len="sm" w="sm" type="none"/>
            <a:tailEnd len="sm" w="sm" type="none"/>
          </a:ln>
        </p:spPr>
      </p:pic>
      <p:sp>
        <p:nvSpPr>
          <p:cNvPr id="159" name="Google Shape;159;p16"/>
          <p:cNvSpPr txBox="1"/>
          <p:nvPr/>
        </p:nvSpPr>
        <p:spPr>
          <a:xfrm>
            <a:off x="5075250" y="1921425"/>
            <a:ext cx="38724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chemeClr val="dk1"/>
                </a:solidFill>
              </a:rPr>
              <a:t>To remove parked cars</a:t>
            </a:r>
            <a:endParaRPr sz="2000">
              <a:solidFill>
                <a:schemeClr val="dk1"/>
              </a:solidFill>
            </a:endParaRPr>
          </a:p>
        </p:txBody>
      </p:sp>
      <p:sp>
        <p:nvSpPr>
          <p:cNvPr id="160" name="Google Shape;160;p16"/>
          <p:cNvSpPr/>
          <p:nvPr/>
        </p:nvSpPr>
        <p:spPr>
          <a:xfrm>
            <a:off x="5138700" y="2498325"/>
            <a:ext cx="1711500" cy="349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500"/>
              <a:t>WINDOW = 10</a:t>
            </a:r>
            <a:endParaRPr sz="1500"/>
          </a:p>
        </p:txBody>
      </p:sp>
      <p:sp>
        <p:nvSpPr>
          <p:cNvPr id="161" name="Google Shape;161;p16"/>
          <p:cNvSpPr/>
          <p:nvPr/>
        </p:nvSpPr>
        <p:spPr>
          <a:xfrm>
            <a:off x="6953200" y="2498325"/>
            <a:ext cx="1823700" cy="349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500"/>
              <a:t>THRESHOLD</a:t>
            </a:r>
            <a:r>
              <a:rPr lang="ca" sz="1500"/>
              <a:t> = 10</a:t>
            </a:r>
            <a:endParaRPr sz="1500"/>
          </a:p>
        </p:txBody>
      </p:sp>
      <p:cxnSp>
        <p:nvCxnSpPr>
          <p:cNvPr id="162" name="Google Shape;162;p16"/>
          <p:cNvCxnSpPr/>
          <p:nvPr/>
        </p:nvCxnSpPr>
        <p:spPr>
          <a:xfrm rot="10800000">
            <a:off x="5844850" y="864938"/>
            <a:ext cx="1364700" cy="898200"/>
          </a:xfrm>
          <a:prstGeom prst="curvedConnector3">
            <a:avLst>
              <a:gd fmla="val 50000" name="adj1"/>
            </a:avLst>
          </a:prstGeom>
          <a:noFill/>
          <a:ln cap="flat" cmpd="sng" w="19050">
            <a:solidFill>
              <a:srgbClr val="FF0000"/>
            </a:solidFill>
            <a:prstDash val="solid"/>
            <a:round/>
            <a:headEnd len="med" w="med" type="none"/>
            <a:tailEnd len="med" w="med" type="none"/>
          </a:ln>
        </p:spPr>
      </p:cxnSp>
      <p:sp>
        <p:nvSpPr>
          <p:cNvPr id="163" name="Google Shape;163;p16"/>
          <p:cNvSpPr txBox="1"/>
          <p:nvPr/>
        </p:nvSpPr>
        <p:spPr>
          <a:xfrm>
            <a:off x="5040200" y="4360475"/>
            <a:ext cx="39615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300" u="sng">
                <a:solidFill>
                  <a:srgbClr val="FF0000"/>
                </a:solidFill>
              </a:rPr>
              <a:t>FURTHER WORK:</a:t>
            </a:r>
            <a:endParaRPr b="1" sz="1300" u="sng">
              <a:solidFill>
                <a:srgbClr val="FF0000"/>
              </a:solidFill>
            </a:endParaRPr>
          </a:p>
          <a:p>
            <a:pPr indent="0" lvl="0" marL="0" rtl="0" algn="l">
              <a:spcBef>
                <a:spcPts val="0"/>
              </a:spcBef>
              <a:spcAft>
                <a:spcPts val="0"/>
              </a:spcAft>
              <a:buNone/>
            </a:pPr>
            <a:r>
              <a:rPr b="1" lang="ca" sz="1300">
                <a:solidFill>
                  <a:srgbClr val="FF0000"/>
                </a:solidFill>
              </a:rPr>
              <a:t>CALIBRATE ALSO FOR X-AXIS AND </a:t>
            </a:r>
            <a:br>
              <a:rPr b="1" lang="ca" sz="1300">
                <a:solidFill>
                  <a:srgbClr val="FF0000"/>
                </a:solidFill>
              </a:rPr>
            </a:br>
            <a:r>
              <a:rPr b="1" lang="ca" sz="1300">
                <a:solidFill>
                  <a:srgbClr val="FF0000"/>
                </a:solidFill>
              </a:rPr>
              <a:t>FOR FURTHER AWAY CARS</a:t>
            </a:r>
            <a:endParaRPr b="1" sz="1300">
              <a:solidFill>
                <a:srgbClr val="FF0000"/>
              </a:solidFill>
            </a:endParaRPr>
          </a:p>
        </p:txBody>
      </p:sp>
      <p:pic>
        <p:nvPicPr>
          <p:cNvPr id="164" name="Google Shape;164;p16"/>
          <p:cNvPicPr preferRelativeResize="0"/>
          <p:nvPr/>
        </p:nvPicPr>
        <p:blipFill>
          <a:blip r:embed="rId5">
            <a:alphaModFix/>
          </a:blip>
          <a:stretch>
            <a:fillRect/>
          </a:stretch>
        </p:blipFill>
        <p:spPr>
          <a:xfrm>
            <a:off x="4831963" y="1336684"/>
            <a:ext cx="1296811" cy="247625"/>
          </a:xfrm>
          <a:prstGeom prst="rect">
            <a:avLst/>
          </a:prstGeom>
          <a:noFill/>
          <a:ln>
            <a:noFill/>
          </a:ln>
        </p:spPr>
      </p:pic>
      <p:pic>
        <p:nvPicPr>
          <p:cNvPr id="165" name="Google Shape;165;p16"/>
          <p:cNvPicPr preferRelativeResize="0"/>
          <p:nvPr/>
        </p:nvPicPr>
        <p:blipFill>
          <a:blip r:embed="rId6">
            <a:alphaModFix/>
          </a:blip>
          <a:stretch>
            <a:fillRect/>
          </a:stretch>
        </p:blipFill>
        <p:spPr>
          <a:xfrm>
            <a:off x="232869" y="706663"/>
            <a:ext cx="8303581" cy="349200"/>
          </a:xfrm>
          <a:prstGeom prst="rect">
            <a:avLst/>
          </a:prstGeom>
          <a:noFill/>
          <a:ln>
            <a:noFill/>
          </a:ln>
        </p:spPr>
      </p:pic>
      <p:pic>
        <p:nvPicPr>
          <p:cNvPr id="166" name="Google Shape;166;p16"/>
          <p:cNvPicPr preferRelativeResize="0"/>
          <p:nvPr/>
        </p:nvPicPr>
        <p:blipFill>
          <a:blip r:embed="rId7">
            <a:alphaModFix/>
          </a:blip>
          <a:stretch>
            <a:fillRect/>
          </a:stretch>
        </p:blipFill>
        <p:spPr>
          <a:xfrm>
            <a:off x="7209550" y="1584298"/>
            <a:ext cx="1091075" cy="367927"/>
          </a:xfrm>
          <a:prstGeom prst="rect">
            <a:avLst/>
          </a:prstGeom>
          <a:noFill/>
          <a:ln>
            <a:noFill/>
          </a:ln>
        </p:spPr>
      </p:pic>
      <p:graphicFrame>
        <p:nvGraphicFramePr>
          <p:cNvPr id="167" name="Google Shape;167;p16"/>
          <p:cNvGraphicFramePr/>
          <p:nvPr/>
        </p:nvGraphicFramePr>
        <p:xfrm>
          <a:off x="152400" y="1562025"/>
          <a:ext cx="3000000" cy="3000000"/>
        </p:xfrm>
        <a:graphic>
          <a:graphicData uri="http://schemas.openxmlformats.org/drawingml/2006/table">
            <a:tbl>
              <a:tblPr>
                <a:noFill/>
                <a:tableStyleId>{E331720C-9CCF-4F73-9AF2-7F99A6C7BEAE}</a:tableStyleId>
              </a:tblPr>
              <a:tblGrid>
                <a:gridCol w="1006300"/>
                <a:gridCol w="1182200"/>
              </a:tblGrid>
              <a:tr h="396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ca"/>
                        <a:t>Avg speed (km/h)</a:t>
                      </a:r>
                      <a:endParaRPr/>
                    </a:p>
                  </a:txBody>
                  <a:tcPr marT="91425" marB="91425" marR="91425" marL="91425"/>
                </a:tc>
              </a:tr>
              <a:tr h="396200">
                <a:tc>
                  <a:txBody>
                    <a:bodyPr/>
                    <a:lstStyle/>
                    <a:p>
                      <a:pPr indent="0" lvl="0" marL="0" rtl="0" algn="l">
                        <a:spcBef>
                          <a:spcPts val="0"/>
                        </a:spcBef>
                        <a:spcAft>
                          <a:spcPts val="0"/>
                        </a:spcAft>
                        <a:buNone/>
                      </a:pPr>
                      <a:r>
                        <a:rPr lang="ca"/>
                        <a:t>Vehicle 1</a:t>
                      </a:r>
                      <a:endParaRPr/>
                    </a:p>
                  </a:txBody>
                  <a:tcPr marT="91425" marB="91425" marR="91425" marL="91425"/>
                </a:tc>
                <a:tc>
                  <a:txBody>
                    <a:bodyPr/>
                    <a:lstStyle/>
                    <a:p>
                      <a:pPr indent="0" lvl="0" marL="0" rtl="0" algn="ctr">
                        <a:spcBef>
                          <a:spcPts val="0"/>
                        </a:spcBef>
                        <a:spcAft>
                          <a:spcPts val="0"/>
                        </a:spcAft>
                        <a:buNone/>
                      </a:pPr>
                      <a:r>
                        <a:rPr lang="ca"/>
                        <a:t>41.86</a:t>
                      </a:r>
                      <a:endParaRPr/>
                    </a:p>
                  </a:txBody>
                  <a:tcPr marT="91425" marB="91425" marR="91425" marL="91425"/>
                </a:tc>
              </a:tr>
              <a:tr h="396200">
                <a:tc>
                  <a:txBody>
                    <a:bodyPr/>
                    <a:lstStyle/>
                    <a:p>
                      <a:pPr indent="0" lvl="0" marL="0" rtl="0" algn="l">
                        <a:spcBef>
                          <a:spcPts val="0"/>
                        </a:spcBef>
                        <a:spcAft>
                          <a:spcPts val="0"/>
                        </a:spcAft>
                        <a:buNone/>
                      </a:pPr>
                      <a:r>
                        <a:rPr lang="ca">
                          <a:solidFill>
                            <a:schemeClr val="dk1"/>
                          </a:solidFill>
                        </a:rPr>
                        <a:t>Vehicle 2</a:t>
                      </a:r>
                      <a:endParaRPr/>
                    </a:p>
                  </a:txBody>
                  <a:tcPr marT="91425" marB="91425" marR="91425" marL="91425"/>
                </a:tc>
                <a:tc>
                  <a:txBody>
                    <a:bodyPr/>
                    <a:lstStyle/>
                    <a:p>
                      <a:pPr indent="0" lvl="0" marL="0" rtl="0" algn="ctr">
                        <a:spcBef>
                          <a:spcPts val="0"/>
                        </a:spcBef>
                        <a:spcAft>
                          <a:spcPts val="0"/>
                        </a:spcAft>
                        <a:buNone/>
                      </a:pPr>
                      <a:r>
                        <a:rPr lang="ca"/>
                        <a:t>52.39</a:t>
                      </a:r>
                      <a:endParaRPr/>
                    </a:p>
                  </a:txBody>
                  <a:tcPr marT="91425" marB="91425" marR="91425" marL="91425"/>
                </a:tc>
              </a:tr>
              <a:tr h="396200">
                <a:tc>
                  <a:txBody>
                    <a:bodyPr/>
                    <a:lstStyle/>
                    <a:p>
                      <a:pPr indent="0" lvl="0" marL="0" rtl="0" algn="l">
                        <a:spcBef>
                          <a:spcPts val="0"/>
                        </a:spcBef>
                        <a:spcAft>
                          <a:spcPts val="0"/>
                        </a:spcAft>
                        <a:buNone/>
                      </a:pPr>
                      <a:r>
                        <a:rPr lang="ca">
                          <a:solidFill>
                            <a:schemeClr val="dk1"/>
                          </a:solidFill>
                        </a:rPr>
                        <a:t>Vehicle 3</a:t>
                      </a:r>
                      <a:endParaRPr/>
                    </a:p>
                  </a:txBody>
                  <a:tcPr marT="91425" marB="91425" marR="91425" marL="91425"/>
                </a:tc>
                <a:tc>
                  <a:txBody>
                    <a:bodyPr/>
                    <a:lstStyle/>
                    <a:p>
                      <a:pPr indent="0" lvl="0" marL="0" rtl="0" algn="ctr">
                        <a:spcBef>
                          <a:spcPts val="0"/>
                        </a:spcBef>
                        <a:spcAft>
                          <a:spcPts val="0"/>
                        </a:spcAft>
                        <a:buNone/>
                      </a:pPr>
                      <a:r>
                        <a:rPr lang="ca"/>
                        <a:t>30.75</a:t>
                      </a:r>
                      <a:endParaRPr/>
                    </a:p>
                  </a:txBody>
                  <a:tcPr marT="91425" marB="91425" marR="91425" marL="91425"/>
                </a:tc>
              </a:tr>
              <a:tr h="396200">
                <a:tc>
                  <a:txBody>
                    <a:bodyPr/>
                    <a:lstStyle/>
                    <a:p>
                      <a:pPr indent="0" lvl="0" marL="0" rtl="0" algn="l">
                        <a:spcBef>
                          <a:spcPts val="0"/>
                        </a:spcBef>
                        <a:spcAft>
                          <a:spcPts val="0"/>
                        </a:spcAft>
                        <a:buNone/>
                      </a:pPr>
                      <a:r>
                        <a:rPr lang="ca">
                          <a:solidFill>
                            <a:schemeClr val="dk1"/>
                          </a:solidFill>
                        </a:rPr>
                        <a:t>Vehicle 4</a:t>
                      </a:r>
                      <a:endParaRPr/>
                    </a:p>
                  </a:txBody>
                  <a:tcPr marT="91425" marB="91425" marR="91425" marL="91425"/>
                </a:tc>
                <a:tc>
                  <a:txBody>
                    <a:bodyPr/>
                    <a:lstStyle/>
                    <a:p>
                      <a:pPr indent="0" lvl="0" marL="0" rtl="0" algn="ctr">
                        <a:spcBef>
                          <a:spcPts val="0"/>
                        </a:spcBef>
                        <a:spcAft>
                          <a:spcPts val="0"/>
                        </a:spcAft>
                        <a:buNone/>
                      </a:pPr>
                      <a:r>
                        <a:rPr lang="ca"/>
                        <a:t>33.74</a:t>
                      </a:r>
                      <a:endParaRPr/>
                    </a:p>
                  </a:txBody>
                  <a:tcPr marT="91425" marB="91425" marR="91425" marL="91425"/>
                </a:tc>
              </a:tr>
              <a:tr h="396200">
                <a:tc>
                  <a:txBody>
                    <a:bodyPr/>
                    <a:lstStyle/>
                    <a:p>
                      <a:pPr indent="0" lvl="0" marL="0" rtl="0" algn="l">
                        <a:spcBef>
                          <a:spcPts val="0"/>
                        </a:spcBef>
                        <a:spcAft>
                          <a:spcPts val="0"/>
                        </a:spcAft>
                        <a:buNone/>
                      </a:pPr>
                      <a:r>
                        <a:rPr lang="ca">
                          <a:solidFill>
                            <a:schemeClr val="dk1"/>
                          </a:solidFill>
                        </a:rPr>
                        <a:t>Vehicle 5</a:t>
                      </a:r>
                      <a:endParaRPr>
                        <a:solidFill>
                          <a:schemeClr val="dk1"/>
                        </a:solidFill>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ca"/>
                        <a:t>20.67</a:t>
                      </a:r>
                      <a:endParaRPr/>
                    </a:p>
                  </a:txBody>
                  <a:tcPr marT="91425" marB="91425" marR="91425" marL="91425"/>
                </a:tc>
              </a:tr>
              <a:tr h="396200">
                <a:tc>
                  <a:txBody>
                    <a:bodyPr/>
                    <a:lstStyle/>
                    <a:p>
                      <a:pPr indent="0" lvl="0" marL="0" rtl="0" algn="l">
                        <a:spcBef>
                          <a:spcPts val="0"/>
                        </a:spcBef>
                        <a:spcAft>
                          <a:spcPts val="0"/>
                        </a:spcAft>
                        <a:buNone/>
                      </a:pPr>
                      <a:r>
                        <a:rPr lang="ca"/>
                        <a:t>Vehicle 6</a:t>
                      </a:r>
                      <a:endParaRPr>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ca"/>
                        <a:t>29.07</a:t>
                      </a:r>
                      <a:endParaRPr/>
                    </a:p>
                  </a:txBody>
                  <a:tcPr marT="91425" marB="91425" marR="91425" marL="91425">
                    <a:lnL cap="flat" cmpd="sng" w="9525">
                      <a:solidFill>
                        <a:srgbClr val="000000"/>
                      </a:solidFill>
                      <a:prstDash val="solid"/>
                      <a:round/>
                      <a:headEnd len="sm" w="sm" type="none"/>
                      <a:tailEnd len="sm" w="sm" type="none"/>
                    </a:lnL>
                  </a:tcPr>
                </a:tc>
              </a:tr>
              <a:tr h="396200">
                <a:tc>
                  <a:txBody>
                    <a:bodyPr/>
                    <a:lstStyle/>
                    <a:p>
                      <a:pPr indent="0" lvl="0" marL="0" rtl="0" algn="l">
                        <a:spcBef>
                          <a:spcPts val="0"/>
                        </a:spcBef>
                        <a:spcAft>
                          <a:spcPts val="0"/>
                        </a:spcAft>
                        <a:buNone/>
                      </a:pPr>
                      <a:r>
                        <a:rPr lang="ca">
                          <a:solidFill>
                            <a:schemeClr val="dk1"/>
                          </a:solidFill>
                        </a:rPr>
                        <a:t>Vehicle 7</a:t>
                      </a:r>
                      <a:endParaRPr>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ca"/>
                        <a:t>48.48</a:t>
                      </a:r>
                      <a:endParaRPr/>
                    </a:p>
                  </a:txBody>
                  <a:tcPr marT="91425" marB="91425" marR="91425" marL="91425">
                    <a:lnL cap="flat" cmpd="sng" w="9525">
                      <a:solidFill>
                        <a:srgbClr val="000000"/>
                      </a:solidFill>
                      <a:prstDash val="solid"/>
                      <a:round/>
                      <a:headEnd len="sm" w="sm" type="none"/>
                      <a:tailEnd len="sm" w="sm" type="none"/>
                    </a:lnL>
                  </a:tcPr>
                </a:tc>
              </a:tr>
            </a:tbl>
          </a:graphicData>
        </a:graphic>
      </p:graphicFrame>
      <p:pic>
        <p:nvPicPr>
          <p:cNvPr id="168" name="Google Shape;168;p16"/>
          <p:cNvPicPr preferRelativeResize="0"/>
          <p:nvPr/>
        </p:nvPicPr>
        <p:blipFill>
          <a:blip r:embed="rId8">
            <a:alphaModFix/>
          </a:blip>
          <a:stretch>
            <a:fillRect/>
          </a:stretch>
        </p:blipFill>
        <p:spPr>
          <a:xfrm>
            <a:off x="1627413" y="1211419"/>
            <a:ext cx="1636816" cy="172775"/>
          </a:xfrm>
          <a:prstGeom prst="rect">
            <a:avLst/>
          </a:prstGeom>
          <a:noFill/>
          <a:ln>
            <a:noFill/>
          </a:ln>
        </p:spPr>
      </p:pic>
      <p:graphicFrame>
        <p:nvGraphicFramePr>
          <p:cNvPr id="169" name="Google Shape;169;p16"/>
          <p:cNvGraphicFramePr/>
          <p:nvPr/>
        </p:nvGraphicFramePr>
        <p:xfrm>
          <a:off x="2480150" y="1562025"/>
          <a:ext cx="3000000" cy="3000000"/>
        </p:xfrm>
        <a:graphic>
          <a:graphicData uri="http://schemas.openxmlformats.org/drawingml/2006/table">
            <a:tbl>
              <a:tblPr>
                <a:noFill/>
                <a:tableStyleId>{E331720C-9CCF-4F73-9AF2-7F99A6C7BEAE}</a:tableStyleId>
              </a:tblPr>
              <a:tblGrid>
                <a:gridCol w="1006300"/>
                <a:gridCol w="1182200"/>
              </a:tblGrid>
              <a:tr h="396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ca"/>
                        <a:t>Avg speed (km/h)</a:t>
                      </a:r>
                      <a:endParaRPr/>
                    </a:p>
                  </a:txBody>
                  <a:tcPr marT="91425" marB="91425" marR="91425" marL="91425"/>
                </a:tc>
              </a:tr>
              <a:tr h="396200">
                <a:tc>
                  <a:txBody>
                    <a:bodyPr/>
                    <a:lstStyle/>
                    <a:p>
                      <a:pPr indent="0" lvl="0" marL="0" rtl="0" algn="l">
                        <a:spcBef>
                          <a:spcPts val="0"/>
                        </a:spcBef>
                        <a:spcAft>
                          <a:spcPts val="0"/>
                        </a:spcAft>
                        <a:buNone/>
                      </a:pPr>
                      <a:r>
                        <a:rPr lang="ca"/>
                        <a:t>Vehicle 8</a:t>
                      </a:r>
                      <a:endParaRPr/>
                    </a:p>
                  </a:txBody>
                  <a:tcPr marT="91425" marB="91425" marR="91425" marL="91425"/>
                </a:tc>
                <a:tc>
                  <a:txBody>
                    <a:bodyPr/>
                    <a:lstStyle/>
                    <a:p>
                      <a:pPr indent="0" lvl="0" marL="0" rtl="0" algn="ctr">
                        <a:spcBef>
                          <a:spcPts val="0"/>
                        </a:spcBef>
                        <a:spcAft>
                          <a:spcPts val="0"/>
                        </a:spcAft>
                        <a:buNone/>
                      </a:pPr>
                      <a:r>
                        <a:rPr lang="ca"/>
                        <a:t>42.36</a:t>
                      </a:r>
                      <a:endParaRPr/>
                    </a:p>
                  </a:txBody>
                  <a:tcPr marT="91425" marB="91425" marR="91425" marL="91425"/>
                </a:tc>
              </a:tr>
              <a:tr h="396200">
                <a:tc>
                  <a:txBody>
                    <a:bodyPr/>
                    <a:lstStyle/>
                    <a:p>
                      <a:pPr indent="0" lvl="0" marL="0" rtl="0" algn="l">
                        <a:spcBef>
                          <a:spcPts val="0"/>
                        </a:spcBef>
                        <a:spcAft>
                          <a:spcPts val="0"/>
                        </a:spcAft>
                        <a:buNone/>
                      </a:pPr>
                      <a:r>
                        <a:rPr lang="ca">
                          <a:solidFill>
                            <a:schemeClr val="dk1"/>
                          </a:solidFill>
                        </a:rPr>
                        <a:t>Vehicle 9</a:t>
                      </a:r>
                      <a:endParaRPr/>
                    </a:p>
                  </a:txBody>
                  <a:tcPr marT="91425" marB="91425" marR="91425" marL="91425"/>
                </a:tc>
                <a:tc>
                  <a:txBody>
                    <a:bodyPr/>
                    <a:lstStyle/>
                    <a:p>
                      <a:pPr indent="0" lvl="0" marL="0" rtl="0" algn="ctr">
                        <a:spcBef>
                          <a:spcPts val="0"/>
                        </a:spcBef>
                        <a:spcAft>
                          <a:spcPts val="0"/>
                        </a:spcAft>
                        <a:buNone/>
                      </a:pPr>
                      <a:r>
                        <a:rPr lang="ca"/>
                        <a:t>30.91</a:t>
                      </a:r>
                      <a:endParaRPr/>
                    </a:p>
                  </a:txBody>
                  <a:tcPr marT="91425" marB="91425" marR="91425" marL="91425"/>
                </a:tc>
              </a:tr>
              <a:tr h="396200">
                <a:tc>
                  <a:txBody>
                    <a:bodyPr/>
                    <a:lstStyle/>
                    <a:p>
                      <a:pPr indent="0" lvl="0" marL="0" rtl="0" algn="l">
                        <a:spcBef>
                          <a:spcPts val="0"/>
                        </a:spcBef>
                        <a:spcAft>
                          <a:spcPts val="0"/>
                        </a:spcAft>
                        <a:buNone/>
                      </a:pPr>
                      <a:r>
                        <a:rPr lang="ca">
                          <a:solidFill>
                            <a:schemeClr val="dk1"/>
                          </a:solidFill>
                        </a:rPr>
                        <a:t>Vehicle 10</a:t>
                      </a:r>
                      <a:endParaRPr/>
                    </a:p>
                  </a:txBody>
                  <a:tcPr marT="91425" marB="91425" marR="91425" marL="91425"/>
                </a:tc>
                <a:tc>
                  <a:txBody>
                    <a:bodyPr/>
                    <a:lstStyle/>
                    <a:p>
                      <a:pPr indent="0" lvl="0" marL="0" rtl="0" algn="ctr">
                        <a:spcBef>
                          <a:spcPts val="0"/>
                        </a:spcBef>
                        <a:spcAft>
                          <a:spcPts val="0"/>
                        </a:spcAft>
                        <a:buNone/>
                      </a:pPr>
                      <a:r>
                        <a:rPr lang="ca"/>
                        <a:t>38.66</a:t>
                      </a:r>
                      <a:endParaRPr/>
                    </a:p>
                  </a:txBody>
                  <a:tcPr marT="91425" marB="91425" marR="91425" marL="91425"/>
                </a:tc>
              </a:tr>
              <a:tr h="396200">
                <a:tc>
                  <a:txBody>
                    <a:bodyPr/>
                    <a:lstStyle/>
                    <a:p>
                      <a:pPr indent="0" lvl="0" marL="0" rtl="0" algn="l">
                        <a:spcBef>
                          <a:spcPts val="0"/>
                        </a:spcBef>
                        <a:spcAft>
                          <a:spcPts val="0"/>
                        </a:spcAft>
                        <a:buNone/>
                      </a:pPr>
                      <a:r>
                        <a:rPr lang="ca">
                          <a:solidFill>
                            <a:schemeClr val="dk1"/>
                          </a:solidFill>
                        </a:rPr>
                        <a:t>Vehicle 11</a:t>
                      </a:r>
                      <a:endParaRPr/>
                    </a:p>
                  </a:txBody>
                  <a:tcPr marT="91425" marB="91425" marR="91425" marL="91425"/>
                </a:tc>
                <a:tc>
                  <a:txBody>
                    <a:bodyPr/>
                    <a:lstStyle/>
                    <a:p>
                      <a:pPr indent="0" lvl="0" marL="0" rtl="0" algn="ctr">
                        <a:spcBef>
                          <a:spcPts val="0"/>
                        </a:spcBef>
                        <a:spcAft>
                          <a:spcPts val="0"/>
                        </a:spcAft>
                        <a:buNone/>
                      </a:pPr>
                      <a:r>
                        <a:rPr lang="ca"/>
                        <a:t>24.72</a:t>
                      </a:r>
                      <a:endParaRPr/>
                    </a:p>
                  </a:txBody>
                  <a:tcPr marT="91425" marB="91425" marR="91425" marL="91425"/>
                </a:tc>
              </a:tr>
              <a:tr h="396200">
                <a:tc>
                  <a:txBody>
                    <a:bodyPr/>
                    <a:lstStyle/>
                    <a:p>
                      <a:pPr indent="0" lvl="0" marL="0" rtl="0" algn="l">
                        <a:spcBef>
                          <a:spcPts val="0"/>
                        </a:spcBef>
                        <a:spcAft>
                          <a:spcPts val="0"/>
                        </a:spcAft>
                        <a:buNone/>
                      </a:pPr>
                      <a:r>
                        <a:rPr lang="ca">
                          <a:solidFill>
                            <a:schemeClr val="dk1"/>
                          </a:solidFill>
                        </a:rPr>
                        <a:t>Vehicle 12</a:t>
                      </a:r>
                      <a:endParaRPr>
                        <a:solidFill>
                          <a:schemeClr val="dk1"/>
                        </a:solidFill>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ca"/>
                        <a:t>37.32</a:t>
                      </a:r>
                      <a:endParaRPr/>
                    </a:p>
                  </a:txBody>
                  <a:tcPr marT="91425" marB="91425" marR="91425" marL="91425"/>
                </a:tc>
              </a:tr>
              <a:tr h="396200">
                <a:tc>
                  <a:txBody>
                    <a:bodyPr/>
                    <a:lstStyle/>
                    <a:p>
                      <a:pPr indent="0" lvl="0" marL="0" rtl="0" algn="l">
                        <a:spcBef>
                          <a:spcPts val="0"/>
                        </a:spcBef>
                        <a:spcAft>
                          <a:spcPts val="0"/>
                        </a:spcAft>
                        <a:buNone/>
                      </a:pPr>
                      <a:r>
                        <a:rPr lang="ca"/>
                        <a:t>Vehicle 13</a:t>
                      </a:r>
                      <a:endParaRPr>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ca"/>
                        <a:t>36.37</a:t>
                      </a:r>
                      <a:endParaRPr/>
                    </a:p>
                  </a:txBody>
                  <a:tcPr marT="91425" marB="91425" marR="91425" marL="91425">
                    <a:lnL cap="flat" cmpd="sng" w="9525">
                      <a:solidFill>
                        <a:srgbClr val="000000"/>
                      </a:solidFill>
                      <a:prstDash val="solid"/>
                      <a:round/>
                      <a:headEnd len="sm" w="sm" type="none"/>
                      <a:tailEnd len="sm" w="sm" type="none"/>
                    </a:lnL>
                  </a:tcPr>
                </a:tc>
              </a:tr>
              <a:tr h="396200">
                <a:tc>
                  <a:txBody>
                    <a:bodyPr/>
                    <a:lstStyle/>
                    <a:p>
                      <a:pPr indent="0" lvl="0" marL="0" rtl="0" algn="l">
                        <a:spcBef>
                          <a:spcPts val="0"/>
                        </a:spcBef>
                        <a:spcAft>
                          <a:spcPts val="0"/>
                        </a:spcAft>
                        <a:buNone/>
                      </a:pPr>
                      <a:r>
                        <a:rPr lang="ca">
                          <a:solidFill>
                            <a:schemeClr val="dk1"/>
                          </a:solidFill>
                        </a:rPr>
                        <a:t>Vehicle 14</a:t>
                      </a:r>
                      <a:endParaRPr>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ca"/>
                        <a:t>38.07</a:t>
                      </a:r>
                      <a:endParaRPr/>
                    </a:p>
                  </a:txBody>
                  <a:tcPr marT="91425" marB="91425" marR="91425" marL="91425">
                    <a:lnL cap="flat" cmpd="sng" w="9525">
                      <a:solidFill>
                        <a:srgbClr val="000000"/>
                      </a:solidFill>
                      <a:prstDash val="solid"/>
                      <a:round/>
                      <a:headEnd len="sm" w="sm" type="none"/>
                      <a:tailEnd len="sm" w="sm" type="none"/>
                    </a:ln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